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57" r:id="rId2"/>
    <p:sldId id="260" r:id="rId3"/>
    <p:sldId id="273" r:id="rId4"/>
    <p:sldId id="267" r:id="rId5"/>
    <p:sldId id="314" r:id="rId6"/>
    <p:sldId id="368" r:id="rId7"/>
    <p:sldId id="369" r:id="rId8"/>
    <p:sldId id="370" r:id="rId9"/>
    <p:sldId id="371" r:id="rId10"/>
    <p:sldId id="372" r:id="rId11"/>
    <p:sldId id="374" r:id="rId12"/>
    <p:sldId id="373" r:id="rId13"/>
    <p:sldId id="375" r:id="rId14"/>
    <p:sldId id="376" r:id="rId15"/>
    <p:sldId id="377" r:id="rId16"/>
    <p:sldId id="378" r:id="rId17"/>
    <p:sldId id="379" r:id="rId18"/>
    <p:sldId id="380" r:id="rId19"/>
    <p:sldId id="381" r:id="rId20"/>
    <p:sldId id="383" r:id="rId21"/>
    <p:sldId id="384" r:id="rId22"/>
    <p:sldId id="385" r:id="rId23"/>
    <p:sldId id="386" r:id="rId24"/>
    <p:sldId id="387" r:id="rId25"/>
    <p:sldId id="388" r:id="rId26"/>
    <p:sldId id="389" r:id="rId27"/>
    <p:sldId id="390" r:id="rId28"/>
    <p:sldId id="391" r:id="rId29"/>
    <p:sldId id="392" r:id="rId30"/>
    <p:sldId id="393" r:id="rId31"/>
    <p:sldId id="394" r:id="rId32"/>
    <p:sldId id="395" r:id="rId33"/>
    <p:sldId id="396" r:id="rId34"/>
    <p:sldId id="397" r:id="rId35"/>
    <p:sldId id="296" r:id="rId36"/>
    <p:sldId id="346"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6"/>
    <p:restoredTop sz="74271"/>
  </p:normalViewPr>
  <p:slideViewPr>
    <p:cSldViewPr snapToGrid="0" snapToObjects="1">
      <p:cViewPr>
        <p:scale>
          <a:sx n="70" d="100"/>
          <a:sy n="70" d="100"/>
        </p:scale>
        <p:origin x="1632"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F21A03-3D15-804B-B9AB-2C3D16729ACD}" type="datetimeFigureOut">
              <a:rPr lang="en-US" smtClean="0"/>
              <a:t>7/11/18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8EFB65-0F8B-E048-AD81-7B4FCDDD95B0}" type="slidenum">
              <a:rPr lang="en-US" smtClean="0"/>
              <a:t>‹#›</a:t>
            </a:fld>
            <a:endParaRPr lang="en-US"/>
          </a:p>
        </p:txBody>
      </p:sp>
    </p:spTree>
    <p:extLst>
      <p:ext uri="{BB962C8B-B14F-4D97-AF65-F5344CB8AC3E}">
        <p14:creationId xmlns:p14="http://schemas.microsoft.com/office/powerpoint/2010/main" val="1599537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During </a:t>
            </a:r>
            <a:r>
              <a:rPr lang="en-US" sz="1200" kern="1200" dirty="0" smtClean="0">
                <a:solidFill>
                  <a:schemeClr val="tx1"/>
                </a:solidFill>
                <a:effectLst/>
                <a:latin typeface="+mn-lt"/>
                <a:ea typeface="+mn-ea"/>
                <a:cs typeface="+mn-cs"/>
              </a:rPr>
              <a:t>Part 1: Social Networks, we explored how social media participation allows communities to form online. The social phenomena of “</a:t>
            </a:r>
            <a:r>
              <a:rPr lang="en-US" sz="1200" kern="1200" dirty="0" err="1" smtClean="0">
                <a:solidFill>
                  <a:schemeClr val="tx1"/>
                </a:solidFill>
                <a:effectLst/>
                <a:latin typeface="+mn-lt"/>
                <a:ea typeface="+mn-ea"/>
                <a:cs typeface="+mn-cs"/>
              </a:rPr>
              <a:t>homophily</a:t>
            </a:r>
            <a:r>
              <a:rPr lang="en-US" sz="1200" kern="1200" dirty="0" smtClean="0">
                <a:solidFill>
                  <a:schemeClr val="tx1"/>
                </a:solidFill>
                <a:effectLst/>
                <a:latin typeface="+mn-lt"/>
                <a:ea typeface="+mn-ea"/>
                <a:cs typeface="+mn-cs"/>
              </a:rPr>
              <a:t>” - that “like attracts like” or “birds of a feather flock together”. </a:t>
            </a:r>
            <a:endParaRPr lang="en-US" dirty="0" smtClean="0">
              <a:effectLst/>
            </a:endParaRPr>
          </a:p>
          <a:p>
            <a:r>
              <a:rPr lang="en-US" sz="1200" kern="1200" dirty="0" smtClean="0">
                <a:solidFill>
                  <a:schemeClr val="tx1"/>
                </a:solidFill>
                <a:effectLst/>
                <a:latin typeface="+mn-lt"/>
                <a:ea typeface="+mn-ea"/>
                <a:cs typeface="+mn-cs"/>
              </a:rPr>
              <a:t>Part </a:t>
            </a:r>
            <a:r>
              <a:rPr lang="en-US" sz="1200" kern="1200" dirty="0" smtClean="0">
                <a:solidFill>
                  <a:schemeClr val="tx1"/>
                </a:solidFill>
                <a:effectLst/>
                <a:latin typeface="+mn-lt"/>
                <a:ea typeface="+mn-ea"/>
                <a:cs typeface="+mn-cs"/>
              </a:rPr>
              <a:t>2: Internet Cultures we will explore the parts of social media that assist with community creation by looking at how social media can facilitate people from all over the world to come together because of a shared interest or hobby.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a:t>
            </a:fld>
            <a:endParaRPr lang="en-US"/>
          </a:p>
        </p:txBody>
      </p:sp>
    </p:spTree>
    <p:extLst>
      <p:ext uri="{BB962C8B-B14F-4D97-AF65-F5344CB8AC3E}">
        <p14:creationId xmlns:p14="http://schemas.microsoft.com/office/powerpoint/2010/main" val="1207292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a:t>
            </a:fld>
            <a:endParaRPr lang="en-US"/>
          </a:p>
        </p:txBody>
      </p:sp>
    </p:spTree>
    <p:extLst>
      <p:ext uri="{BB962C8B-B14F-4D97-AF65-F5344CB8AC3E}">
        <p14:creationId xmlns:p14="http://schemas.microsoft.com/office/powerpoint/2010/main" val="835453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5</a:t>
            </a:fld>
            <a:endParaRPr lang="en-US"/>
          </a:p>
        </p:txBody>
      </p:sp>
    </p:spTree>
    <p:extLst>
      <p:ext uri="{BB962C8B-B14F-4D97-AF65-F5344CB8AC3E}">
        <p14:creationId xmlns:p14="http://schemas.microsoft.com/office/powerpoint/2010/main" val="885897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6</a:t>
            </a:fld>
            <a:endParaRPr lang="en-US"/>
          </a:p>
        </p:txBody>
      </p:sp>
    </p:spTree>
    <p:extLst>
      <p:ext uri="{BB962C8B-B14F-4D97-AF65-F5344CB8AC3E}">
        <p14:creationId xmlns:p14="http://schemas.microsoft.com/office/powerpoint/2010/main" val="1516203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Link in photo: https://</a:t>
            </a:r>
            <a:r>
              <a:rPr lang="en-US" dirty="0" err="1" smtClean="0"/>
              <a:t>www.youtube.com</a:t>
            </a:r>
            <a:r>
              <a:rPr lang="en-US" dirty="0" smtClean="0"/>
              <a:t>/</a:t>
            </a:r>
            <a:r>
              <a:rPr lang="en-US" dirty="0" err="1" smtClean="0"/>
              <a:t>watch?v</a:t>
            </a:r>
            <a:r>
              <a:rPr lang="en-US" dirty="0" smtClean="0"/>
              <a:t>=1gPm-c1wRsQ</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7</a:t>
            </a:fld>
            <a:endParaRPr lang="en-US"/>
          </a:p>
        </p:txBody>
      </p:sp>
    </p:spTree>
    <p:extLst>
      <p:ext uri="{BB962C8B-B14F-4D97-AF65-F5344CB8AC3E}">
        <p14:creationId xmlns:p14="http://schemas.microsoft.com/office/powerpoint/2010/main" val="1426706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8</a:t>
            </a:fld>
            <a:endParaRPr lang="en-US"/>
          </a:p>
        </p:txBody>
      </p:sp>
    </p:spTree>
    <p:extLst>
      <p:ext uri="{BB962C8B-B14F-4D97-AF65-F5344CB8AC3E}">
        <p14:creationId xmlns:p14="http://schemas.microsoft.com/office/powerpoint/2010/main" val="15556379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9</a:t>
            </a:fld>
            <a:endParaRPr lang="en-US"/>
          </a:p>
        </p:txBody>
      </p:sp>
    </p:spTree>
    <p:extLst>
      <p:ext uri="{BB962C8B-B14F-4D97-AF65-F5344CB8AC3E}">
        <p14:creationId xmlns:p14="http://schemas.microsoft.com/office/powerpoint/2010/main" val="1842032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10</a:t>
            </a:fld>
            <a:endParaRPr lang="en-US"/>
          </a:p>
        </p:txBody>
      </p:sp>
    </p:spTree>
    <p:extLst>
      <p:ext uri="{BB962C8B-B14F-4D97-AF65-F5344CB8AC3E}">
        <p14:creationId xmlns:p14="http://schemas.microsoft.com/office/powerpoint/2010/main" val="17962498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Link in the second photo: https://</a:t>
            </a:r>
            <a:r>
              <a:rPr lang="en-US" dirty="0" err="1" smtClean="0"/>
              <a:t>www.edutopia.org</a:t>
            </a:r>
            <a:r>
              <a:rPr lang="en-US" dirty="0" smtClean="0"/>
              <a:t>/video/henry-jenkins-participatory-culture-and-media-education-big-thinkers-series</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11</a:t>
            </a:fld>
            <a:endParaRPr lang="en-US"/>
          </a:p>
        </p:txBody>
      </p:sp>
    </p:spTree>
    <p:extLst>
      <p:ext uri="{BB962C8B-B14F-4D97-AF65-F5344CB8AC3E}">
        <p14:creationId xmlns:p14="http://schemas.microsoft.com/office/powerpoint/2010/main" val="1534575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12</a:t>
            </a:fld>
            <a:endParaRPr lang="en-US"/>
          </a:p>
        </p:txBody>
      </p:sp>
    </p:spTree>
    <p:extLst>
      <p:ext uri="{BB962C8B-B14F-4D97-AF65-F5344CB8AC3E}">
        <p14:creationId xmlns:p14="http://schemas.microsoft.com/office/powerpoint/2010/main" val="375303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13</a:t>
            </a:fld>
            <a:endParaRPr lang="en-US"/>
          </a:p>
        </p:txBody>
      </p:sp>
    </p:spTree>
    <p:extLst>
      <p:ext uri="{BB962C8B-B14F-4D97-AF65-F5344CB8AC3E}">
        <p14:creationId xmlns:p14="http://schemas.microsoft.com/office/powerpoint/2010/main" val="1650125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Link</a:t>
            </a:r>
            <a:r>
              <a:rPr lang="en-US" baseline="0" dirty="0" smtClean="0"/>
              <a:t> in photo: https://</a:t>
            </a:r>
            <a:r>
              <a:rPr lang="en-US" baseline="0" dirty="0" err="1" smtClean="0"/>
              <a:t>www.youtube.com</a:t>
            </a:r>
            <a:r>
              <a:rPr lang="en-US" baseline="0" dirty="0" smtClean="0"/>
              <a:t>/</a:t>
            </a:r>
            <a:r>
              <a:rPr lang="en-US" baseline="0" dirty="0" err="1" smtClean="0"/>
              <a:t>watch?v</a:t>
            </a:r>
            <a:r>
              <a:rPr lang="en-US" baseline="0" dirty="0" smtClean="0"/>
              <a:t>=IgIRwx9YikY</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14</a:t>
            </a:fld>
            <a:endParaRPr lang="en-US"/>
          </a:p>
        </p:txBody>
      </p:sp>
    </p:spTree>
    <p:extLst>
      <p:ext uri="{BB962C8B-B14F-4D97-AF65-F5344CB8AC3E}">
        <p14:creationId xmlns:p14="http://schemas.microsoft.com/office/powerpoint/2010/main" val="2244385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15</a:t>
            </a:fld>
            <a:endParaRPr lang="en-US"/>
          </a:p>
        </p:txBody>
      </p:sp>
    </p:spTree>
    <p:extLst>
      <p:ext uri="{BB962C8B-B14F-4D97-AF65-F5344CB8AC3E}">
        <p14:creationId xmlns:p14="http://schemas.microsoft.com/office/powerpoint/2010/main" val="1732954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16</a:t>
            </a:fld>
            <a:endParaRPr lang="en-US"/>
          </a:p>
        </p:txBody>
      </p:sp>
    </p:spTree>
    <p:extLst>
      <p:ext uri="{BB962C8B-B14F-4D97-AF65-F5344CB8AC3E}">
        <p14:creationId xmlns:p14="http://schemas.microsoft.com/office/powerpoint/2010/main" val="12869530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17</a:t>
            </a:fld>
            <a:endParaRPr lang="en-US"/>
          </a:p>
        </p:txBody>
      </p:sp>
    </p:spTree>
    <p:extLst>
      <p:ext uri="{BB962C8B-B14F-4D97-AF65-F5344CB8AC3E}">
        <p14:creationId xmlns:p14="http://schemas.microsoft.com/office/powerpoint/2010/main" val="18422579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18</a:t>
            </a:fld>
            <a:endParaRPr lang="en-US"/>
          </a:p>
        </p:txBody>
      </p:sp>
    </p:spTree>
    <p:extLst>
      <p:ext uri="{BB962C8B-B14F-4D97-AF65-F5344CB8AC3E}">
        <p14:creationId xmlns:p14="http://schemas.microsoft.com/office/powerpoint/2010/main" val="1110509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19</a:t>
            </a:fld>
            <a:endParaRPr lang="en-US"/>
          </a:p>
        </p:txBody>
      </p:sp>
    </p:spTree>
    <p:extLst>
      <p:ext uri="{BB962C8B-B14F-4D97-AF65-F5344CB8AC3E}">
        <p14:creationId xmlns:p14="http://schemas.microsoft.com/office/powerpoint/2010/main" val="14250609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20</a:t>
            </a:fld>
            <a:endParaRPr lang="en-US"/>
          </a:p>
        </p:txBody>
      </p:sp>
    </p:spTree>
    <p:extLst>
      <p:ext uri="{BB962C8B-B14F-4D97-AF65-F5344CB8AC3E}">
        <p14:creationId xmlns:p14="http://schemas.microsoft.com/office/powerpoint/2010/main" val="6272048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21</a:t>
            </a:fld>
            <a:endParaRPr lang="en-US"/>
          </a:p>
        </p:txBody>
      </p:sp>
    </p:spTree>
    <p:extLst>
      <p:ext uri="{BB962C8B-B14F-4D97-AF65-F5344CB8AC3E}">
        <p14:creationId xmlns:p14="http://schemas.microsoft.com/office/powerpoint/2010/main" val="18109892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22</a:t>
            </a:fld>
            <a:endParaRPr lang="en-US"/>
          </a:p>
        </p:txBody>
      </p:sp>
    </p:spTree>
    <p:extLst>
      <p:ext uri="{BB962C8B-B14F-4D97-AF65-F5344CB8AC3E}">
        <p14:creationId xmlns:p14="http://schemas.microsoft.com/office/powerpoint/2010/main" val="20149711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23</a:t>
            </a:fld>
            <a:endParaRPr lang="en-US"/>
          </a:p>
        </p:txBody>
      </p:sp>
    </p:spTree>
    <p:extLst>
      <p:ext uri="{BB962C8B-B14F-4D97-AF65-F5344CB8AC3E}">
        <p14:creationId xmlns:p14="http://schemas.microsoft.com/office/powerpoint/2010/main" val="1089238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24</a:t>
            </a:fld>
            <a:endParaRPr lang="en-US"/>
          </a:p>
        </p:txBody>
      </p:sp>
    </p:spTree>
    <p:extLst>
      <p:ext uri="{BB962C8B-B14F-4D97-AF65-F5344CB8AC3E}">
        <p14:creationId xmlns:p14="http://schemas.microsoft.com/office/powerpoint/2010/main" val="8007093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25</a:t>
            </a:fld>
            <a:endParaRPr lang="en-US"/>
          </a:p>
        </p:txBody>
      </p:sp>
    </p:spTree>
    <p:extLst>
      <p:ext uri="{BB962C8B-B14F-4D97-AF65-F5344CB8AC3E}">
        <p14:creationId xmlns:p14="http://schemas.microsoft.com/office/powerpoint/2010/main" val="18514550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26</a:t>
            </a:fld>
            <a:endParaRPr lang="en-US"/>
          </a:p>
        </p:txBody>
      </p:sp>
    </p:spTree>
    <p:extLst>
      <p:ext uri="{BB962C8B-B14F-4D97-AF65-F5344CB8AC3E}">
        <p14:creationId xmlns:p14="http://schemas.microsoft.com/office/powerpoint/2010/main" val="12121309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27</a:t>
            </a:fld>
            <a:endParaRPr lang="en-US"/>
          </a:p>
        </p:txBody>
      </p:sp>
    </p:spTree>
    <p:extLst>
      <p:ext uri="{BB962C8B-B14F-4D97-AF65-F5344CB8AC3E}">
        <p14:creationId xmlns:p14="http://schemas.microsoft.com/office/powerpoint/2010/main" val="17077488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Link in photo:</a:t>
            </a:r>
            <a:r>
              <a:rPr lang="en-US" baseline="0" dirty="0" smtClean="0"/>
              <a:t> https://</a:t>
            </a:r>
            <a:r>
              <a:rPr lang="en-US" baseline="0" dirty="0" err="1" smtClean="0"/>
              <a:t>www.youtube.com</a:t>
            </a:r>
            <a:r>
              <a:rPr lang="en-US" baseline="0" dirty="0" smtClean="0"/>
              <a:t>/</a:t>
            </a:r>
            <a:r>
              <a:rPr lang="en-US" baseline="0" dirty="0" err="1" smtClean="0"/>
              <a:t>watch?v</a:t>
            </a:r>
            <a:r>
              <a:rPr lang="en-US" baseline="0" dirty="0" smtClean="0"/>
              <a:t>=AFw8MSF7yE4</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28</a:t>
            </a:fld>
            <a:endParaRPr lang="en-US"/>
          </a:p>
        </p:txBody>
      </p:sp>
    </p:spTree>
    <p:extLst>
      <p:ext uri="{BB962C8B-B14F-4D97-AF65-F5344CB8AC3E}">
        <p14:creationId xmlns:p14="http://schemas.microsoft.com/office/powerpoint/2010/main" val="3584158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 </a:t>
            </a:r>
            <a:r>
              <a:rPr lang="en-US" sz="1200" kern="1200" dirty="0" err="1" smtClean="0">
                <a:solidFill>
                  <a:schemeClr val="tx1"/>
                </a:solidFill>
                <a:effectLst/>
                <a:latin typeface="+mn-lt"/>
                <a:ea typeface="+mn-ea"/>
                <a:cs typeface="+mn-cs"/>
              </a:rPr>
              <a:t>Nahon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Karine</a:t>
            </a:r>
            <a:r>
              <a:rPr lang="en-US" sz="1200" kern="1200" dirty="0" smtClean="0">
                <a:solidFill>
                  <a:schemeClr val="tx1"/>
                </a:solidFill>
                <a:effectLst/>
                <a:latin typeface="+mn-lt"/>
                <a:ea typeface="+mn-ea"/>
                <a:cs typeface="+mn-cs"/>
              </a:rPr>
              <a:t> and Jeff </a:t>
            </a:r>
            <a:r>
              <a:rPr lang="en-US" sz="1200" kern="1200" dirty="0" err="1" smtClean="0">
                <a:solidFill>
                  <a:schemeClr val="tx1"/>
                </a:solidFill>
                <a:effectLst/>
                <a:latin typeface="+mn-lt"/>
                <a:ea typeface="+mn-ea"/>
                <a:cs typeface="+mn-cs"/>
              </a:rPr>
              <a:t>Hemsley</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Going Viral</a:t>
            </a:r>
            <a:r>
              <a:rPr lang="en-US" sz="1200" kern="1200" dirty="0" smtClean="0">
                <a:solidFill>
                  <a:schemeClr val="tx1"/>
                </a:solidFill>
                <a:effectLst/>
                <a:latin typeface="+mn-lt"/>
                <a:ea typeface="+mn-ea"/>
                <a:cs typeface="+mn-cs"/>
              </a:rPr>
              <a:t>. Cambridge: Polity Press, 2013.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29</a:t>
            </a:fld>
            <a:endParaRPr lang="en-US"/>
          </a:p>
        </p:txBody>
      </p:sp>
    </p:spTree>
    <p:extLst>
      <p:ext uri="{BB962C8B-B14F-4D97-AF65-F5344CB8AC3E}">
        <p14:creationId xmlns:p14="http://schemas.microsoft.com/office/powerpoint/2010/main" val="9137070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 </a:t>
            </a:r>
            <a:r>
              <a:rPr lang="en-US" sz="1200" kern="1200" dirty="0" err="1" smtClean="0">
                <a:solidFill>
                  <a:schemeClr val="tx1"/>
                </a:solidFill>
                <a:effectLst/>
                <a:latin typeface="+mn-lt"/>
                <a:ea typeface="+mn-ea"/>
                <a:cs typeface="+mn-cs"/>
              </a:rPr>
              <a:t>Nahon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Karine</a:t>
            </a:r>
            <a:r>
              <a:rPr lang="en-US" sz="1200" kern="1200" dirty="0" smtClean="0">
                <a:solidFill>
                  <a:schemeClr val="tx1"/>
                </a:solidFill>
                <a:effectLst/>
                <a:latin typeface="+mn-lt"/>
                <a:ea typeface="+mn-ea"/>
                <a:cs typeface="+mn-cs"/>
              </a:rPr>
              <a:t> and Jeff </a:t>
            </a:r>
            <a:r>
              <a:rPr lang="en-US" sz="1200" kern="1200" dirty="0" err="1" smtClean="0">
                <a:solidFill>
                  <a:schemeClr val="tx1"/>
                </a:solidFill>
                <a:effectLst/>
                <a:latin typeface="+mn-lt"/>
                <a:ea typeface="+mn-ea"/>
                <a:cs typeface="+mn-cs"/>
              </a:rPr>
              <a:t>Hemsley</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Going Viral</a:t>
            </a:r>
            <a:r>
              <a:rPr lang="en-US" sz="1200" kern="1200" dirty="0" smtClean="0">
                <a:solidFill>
                  <a:schemeClr val="tx1"/>
                </a:solidFill>
                <a:effectLst/>
                <a:latin typeface="+mn-lt"/>
                <a:ea typeface="+mn-ea"/>
                <a:cs typeface="+mn-cs"/>
              </a:rPr>
              <a:t>. Cambridge: Polity Press, 2013.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30</a:t>
            </a:fld>
            <a:endParaRPr lang="en-US"/>
          </a:p>
        </p:txBody>
      </p:sp>
    </p:spTree>
    <p:extLst>
      <p:ext uri="{BB962C8B-B14F-4D97-AF65-F5344CB8AC3E}">
        <p14:creationId xmlns:p14="http://schemas.microsoft.com/office/powerpoint/2010/main" val="1288120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 </a:t>
            </a:r>
            <a:r>
              <a:rPr lang="en-US" sz="1200" kern="1200" dirty="0" err="1" smtClean="0">
                <a:solidFill>
                  <a:schemeClr val="tx1"/>
                </a:solidFill>
                <a:effectLst/>
                <a:latin typeface="+mn-lt"/>
                <a:ea typeface="+mn-ea"/>
                <a:cs typeface="+mn-cs"/>
              </a:rPr>
              <a:t>Nahon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Karine</a:t>
            </a:r>
            <a:r>
              <a:rPr lang="en-US" sz="1200" kern="1200" dirty="0" smtClean="0">
                <a:solidFill>
                  <a:schemeClr val="tx1"/>
                </a:solidFill>
                <a:effectLst/>
                <a:latin typeface="+mn-lt"/>
                <a:ea typeface="+mn-ea"/>
                <a:cs typeface="+mn-cs"/>
              </a:rPr>
              <a:t> and Jeff </a:t>
            </a:r>
            <a:r>
              <a:rPr lang="en-US" sz="1200" kern="1200" dirty="0" err="1" smtClean="0">
                <a:solidFill>
                  <a:schemeClr val="tx1"/>
                </a:solidFill>
                <a:effectLst/>
                <a:latin typeface="+mn-lt"/>
                <a:ea typeface="+mn-ea"/>
                <a:cs typeface="+mn-cs"/>
              </a:rPr>
              <a:t>Hemsley</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Going Viral</a:t>
            </a:r>
            <a:r>
              <a:rPr lang="en-US" sz="1200" kern="1200" dirty="0" smtClean="0">
                <a:solidFill>
                  <a:schemeClr val="tx1"/>
                </a:solidFill>
                <a:effectLst/>
                <a:latin typeface="+mn-lt"/>
                <a:ea typeface="+mn-ea"/>
                <a:cs typeface="+mn-cs"/>
              </a:rPr>
              <a:t>. Cambridge: Polity Press, 2013. </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31</a:t>
            </a:fld>
            <a:endParaRPr lang="en-US"/>
          </a:p>
        </p:txBody>
      </p:sp>
    </p:spTree>
    <p:extLst>
      <p:ext uri="{BB962C8B-B14F-4D97-AF65-F5344CB8AC3E}">
        <p14:creationId xmlns:p14="http://schemas.microsoft.com/office/powerpoint/2010/main" val="19569744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Was this thread cute? Or was it an invasion of the couple's privacy? </a:t>
            </a:r>
          </a:p>
          <a:p>
            <a:r>
              <a:rPr lang="en-US" b="0" dirty="0" smtClean="0"/>
              <a:t>Should you expect someone to be broadcasting your life all the time, even when you're just talking to your seatmate on an airplane? </a:t>
            </a:r>
            <a:r>
              <a:rPr lang="en-US" dirty="0" smtClean="0"/>
              <a:t>Does merely witnessing sparks fly give someone the permission to broadcast them</a:t>
            </a:r>
            <a:r>
              <a:rPr lang="en-US" dirty="0" smtClean="0"/>
              <a:t>?</a:t>
            </a:r>
          </a:p>
          <a:p>
            <a:endParaRPr lang="en-US" b="0" dirty="0" smtClean="0"/>
          </a:p>
          <a:p>
            <a:r>
              <a:rPr lang="en-US" b="0" dirty="0" smtClean="0"/>
              <a:t>https://</a:t>
            </a:r>
            <a:r>
              <a:rPr lang="en-US" b="0" dirty="0" err="1" smtClean="0"/>
              <a:t>www.washingtonpost.com</a:t>
            </a:r>
            <a:r>
              <a:rPr lang="en-US" b="0" dirty="0" smtClean="0"/>
              <a:t>/news/</a:t>
            </a:r>
            <a:r>
              <a:rPr lang="en-US" b="0" dirty="0" err="1" smtClean="0"/>
              <a:t>soloish</a:t>
            </a:r>
            <a:r>
              <a:rPr lang="en-US" b="0" dirty="0" smtClean="0"/>
              <a:t>/</a:t>
            </a:r>
            <a:r>
              <a:rPr lang="en-US" b="0" dirty="0" err="1" smtClean="0"/>
              <a:t>wp</a:t>
            </a:r>
            <a:r>
              <a:rPr lang="en-US" b="0" dirty="0" smtClean="0"/>
              <a:t>/2018/07/05/the-real-stars-of-the-planebae-love-story-not-the-couple-but-the-voyeurs/?</a:t>
            </a:r>
            <a:r>
              <a:rPr lang="en-US" b="0" dirty="0" err="1" smtClean="0"/>
              <a:t>noredirect</a:t>
            </a:r>
            <a:r>
              <a:rPr lang="en-US" b="0" dirty="0" smtClean="0"/>
              <a:t>=</a:t>
            </a:r>
            <a:r>
              <a:rPr lang="en-US" b="0" dirty="0" err="1" smtClean="0"/>
              <a:t>on&amp;utm_term</a:t>
            </a:r>
            <a:r>
              <a:rPr lang="en-US" b="0" dirty="0" smtClean="0"/>
              <a:t>=.ffd76d3ab3a0</a:t>
            </a:r>
            <a:endParaRPr lang="en-US" b="0" dirty="0"/>
          </a:p>
        </p:txBody>
      </p:sp>
      <p:sp>
        <p:nvSpPr>
          <p:cNvPr id="4" name="Slide Number Placeholder 3"/>
          <p:cNvSpPr>
            <a:spLocks noGrp="1"/>
          </p:cNvSpPr>
          <p:nvPr>
            <p:ph type="sldNum" sz="quarter" idx="10"/>
          </p:nvPr>
        </p:nvSpPr>
        <p:spPr/>
        <p:txBody>
          <a:bodyPr/>
          <a:lstStyle/>
          <a:p>
            <a:fld id="{E98EFB65-0F8B-E048-AD81-7B4FCDDD95B0}" type="slidenum">
              <a:rPr lang="en-US" smtClean="0"/>
              <a:t>32</a:t>
            </a:fld>
            <a:endParaRPr lang="en-US"/>
          </a:p>
        </p:txBody>
      </p:sp>
    </p:spTree>
    <p:extLst>
      <p:ext uri="{BB962C8B-B14F-4D97-AF65-F5344CB8AC3E}">
        <p14:creationId xmlns:p14="http://schemas.microsoft.com/office/powerpoint/2010/main" val="4353055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33</a:t>
            </a:fld>
            <a:endParaRPr lang="en-US"/>
          </a:p>
        </p:txBody>
      </p:sp>
    </p:spTree>
    <p:extLst>
      <p:ext uri="{BB962C8B-B14F-4D97-AF65-F5344CB8AC3E}">
        <p14:creationId xmlns:p14="http://schemas.microsoft.com/office/powerpoint/2010/main" val="20106975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34</a:t>
            </a:fld>
            <a:endParaRPr lang="en-US"/>
          </a:p>
        </p:txBody>
      </p:sp>
    </p:spTree>
    <p:extLst>
      <p:ext uri="{BB962C8B-B14F-4D97-AF65-F5344CB8AC3E}">
        <p14:creationId xmlns:p14="http://schemas.microsoft.com/office/powerpoint/2010/main" val="1654967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CA"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7/11/18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273162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7/11/18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765504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CA"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5A5CFDA0-4CD2-A448-B4A3-5EEA57704EF0}" type="datetimeFigureOut">
              <a:rPr lang="en-US" smtClean="0"/>
              <a:t>7/11/18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655773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5A5CFDA0-4CD2-A448-B4A3-5EEA57704EF0}" type="datetimeFigureOut">
              <a:rPr lang="en-US" smtClean="0"/>
              <a:t>7/11/18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704449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CA"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5A5CFDA0-4CD2-A448-B4A3-5EEA57704EF0}" type="datetimeFigureOut">
              <a:rPr lang="en-US" smtClean="0"/>
              <a:t>7/11/18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598812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5A5CFDA0-4CD2-A448-B4A3-5EEA57704EF0}" type="datetimeFigureOut">
              <a:rPr lang="en-US" smtClean="0"/>
              <a:t>7/11/18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129031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5CFDA0-4CD2-A448-B4A3-5EEA57704EF0}" type="datetimeFigureOut">
              <a:rPr lang="en-US" smtClean="0"/>
              <a:t>7/11/18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473184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CA"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5A5CFDA0-4CD2-A448-B4A3-5EEA57704EF0}" type="datetimeFigureOut">
              <a:rPr lang="en-US" smtClean="0"/>
              <a:t>7/11/18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681946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CA"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5A5CFDA0-4CD2-A448-B4A3-5EEA57704EF0}" type="datetimeFigureOut">
              <a:rPr lang="en-US" smtClean="0"/>
              <a:t>7/11/18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357828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7/11/18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067791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7/11/18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99393231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5CFDA0-4CD2-A448-B4A3-5EEA57704EF0}" type="datetimeFigureOut">
              <a:rPr lang="en-US" smtClean="0"/>
              <a:t>7/11/18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5AB3F4-FC64-2543-AD03-EE01007D57D9}" type="slidenum">
              <a:rPr lang="en-US" smtClean="0"/>
              <a:t>‹#›</a:t>
            </a:fld>
            <a:endParaRPr lang="en-US"/>
          </a:p>
        </p:txBody>
      </p:sp>
    </p:spTree>
    <p:extLst>
      <p:ext uri="{BB962C8B-B14F-4D97-AF65-F5344CB8AC3E}">
        <p14:creationId xmlns:p14="http://schemas.microsoft.com/office/powerpoint/2010/main" val="1658443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1gPm-c1wRsQ" TargetMode="External"/><Relationship Id="rId4"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5"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hyperlink" Target="https://www.edutopia.org/video/henry-jenkins-participatory-culture-and-media-education-big-thinkers-series" TargetMode="External"/><Relationship Id="rId5"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1gPm-c1wRsQ" TargetMode="External"/><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IgIRwx9YikY" TargetMode="External"/><Relationship Id="rId4" Type="http://schemas.openxmlformats.org/officeDocument/2006/relationships/image" Target="../media/image18.jpe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3" Type="http://schemas.openxmlformats.org/officeDocument/2006/relationships/hyperlink" Target="http://knowyourmeme.com/memes/sites/twitter" TargetMode="External"/><Relationship Id="rId4" Type="http://schemas.openxmlformats.org/officeDocument/2006/relationships/hyperlink" Target="http://knowyourmeme.com/memes/evil-kermit#fn1" TargetMode="External"/><Relationship Id="rId5" Type="http://schemas.openxmlformats.org/officeDocument/2006/relationships/hyperlink" Target="https://www.theverge.com/2016/11/17/13650972/evil-kermit-meme-twitter" TargetMode="External"/><Relationship Id="rId6" Type="http://schemas.openxmlformats.org/officeDocument/2006/relationships/image" Target="../media/image26.jpe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6.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7.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8.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9.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1.jpeg"/></Relationships>
</file>

<file path=ppt/slides/_rels/slide28.xml.rels><?xml version="1.0" encoding="UTF-8" standalone="yes"?>
<Relationships xmlns="http://schemas.openxmlformats.org/package/2006/relationships"><Relationship Id="rId3" Type="http://schemas.openxmlformats.org/officeDocument/2006/relationships/hyperlink" Target="https://www.youtube.com/watch?v=AFw8MSF7yE4" TargetMode="External"/><Relationship Id="rId4" Type="http://schemas.openxmlformats.org/officeDocument/2006/relationships/image" Target="../media/image32.jpe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2.xml.rels><?xml version="1.0" encoding="UTF-8" standalone="yes"?>
<Relationships xmlns="http://schemas.openxmlformats.org/package/2006/relationships"><Relationship Id="rId3" Type="http://schemas.openxmlformats.org/officeDocument/2006/relationships/hyperlink" Target="https://www.youtube.com/watch?v=IIi992HG_Ag" TargetMode="External"/><Relationship Id="rId4" Type="http://schemas.openxmlformats.org/officeDocument/2006/relationships/image" Target="../media/image33.jp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3.xml.rels><?xml version="1.0" encoding="UTF-8" standalone="yes"?>
<Relationships xmlns="http://schemas.openxmlformats.org/package/2006/relationships"><Relationship Id="rId3" Type="http://schemas.openxmlformats.org/officeDocument/2006/relationships/hyperlink" Target="https://www.youtube.com/watch?v=G3rLU5xXlAc" TargetMode="External"/><Relationship Id="rId4" Type="http://schemas.openxmlformats.org/officeDocument/2006/relationships/image" Target="../media/image33.jp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12873" y="1020050"/>
            <a:ext cx="8699743" cy="2267498"/>
          </a:xfrm>
          <a:solidFill>
            <a:srgbClr val="C00000"/>
          </a:solidFill>
          <a:ln>
            <a:solidFill>
              <a:srgbClr val="FF0000"/>
            </a:solidFill>
          </a:ln>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INC300</a:t>
            </a:r>
            <a:br>
              <a:rPr lang="en-US" dirty="0" smtClean="0"/>
            </a:br>
            <a:r>
              <a:rPr lang="en-US" dirty="0" smtClean="0"/>
              <a:t>Week 8</a:t>
            </a:r>
            <a:br>
              <a:rPr lang="en-US" dirty="0" smtClean="0"/>
            </a:br>
            <a:r>
              <a:rPr lang="en-US" dirty="0"/>
              <a:t> Community: </a:t>
            </a:r>
            <a:r>
              <a:rPr lang="en-US" dirty="0" smtClean="0"/>
              <a:t>Internet Cultures</a:t>
            </a:r>
            <a:endParaRPr lang="en-US" dirty="0"/>
          </a:p>
        </p:txBody>
      </p:sp>
      <p:sp>
        <p:nvSpPr>
          <p:cNvPr id="3" name="Subtitle 2"/>
          <p:cNvSpPr>
            <a:spLocks noGrp="1"/>
          </p:cNvSpPr>
          <p:nvPr>
            <p:ph type="subTitle" idx="1"/>
          </p:nvPr>
        </p:nvSpPr>
        <p:spPr>
          <a:xfrm>
            <a:off x="3618322" y="3625194"/>
            <a:ext cx="5288844" cy="1752600"/>
          </a:xfrm>
        </p:spPr>
        <p:txBody>
          <a:bodyPr/>
          <a:lstStyle/>
          <a:p>
            <a:r>
              <a:rPr lang="en-US" dirty="0" smtClean="0"/>
              <a:t>Amanda </a:t>
            </a:r>
            <a:r>
              <a:rPr lang="en-US" dirty="0" err="1" smtClean="0"/>
              <a:t>Piche</a:t>
            </a:r>
            <a:r>
              <a:rPr lang="en-US" dirty="0" smtClean="0"/>
              <a:t>, PhD Candidate</a:t>
            </a:r>
          </a:p>
          <a:p>
            <a:r>
              <a:rPr lang="en-US" dirty="0" smtClean="0"/>
              <a:t>July 12</a:t>
            </a:r>
            <a:r>
              <a:rPr lang="en-US" baseline="30000" dirty="0" smtClean="0"/>
              <a:t>th</a:t>
            </a:r>
            <a:r>
              <a:rPr lang="en-US" dirty="0" smtClean="0"/>
              <a:t>, 2018</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7494" y="4933294"/>
            <a:ext cx="2730500" cy="889000"/>
          </a:xfrm>
          <a:prstGeom prst="rect">
            <a:avLst/>
          </a:prstGeom>
        </p:spPr>
      </p:pic>
    </p:spTree>
    <p:extLst>
      <p:ext uri="{BB962C8B-B14F-4D97-AF65-F5344CB8AC3E}">
        <p14:creationId xmlns:p14="http://schemas.microsoft.com/office/powerpoint/2010/main" val="1745279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Today’s Agenda</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Check-in</a:t>
            </a:r>
          </a:p>
          <a:p>
            <a:r>
              <a:rPr lang="en-US" dirty="0" smtClean="0"/>
              <a:t>Lecture</a:t>
            </a:r>
          </a:p>
          <a:p>
            <a:r>
              <a:rPr lang="en-US" dirty="0" smtClean="0"/>
              <a:t>Launch next assignment: Social Media Transformation</a:t>
            </a:r>
            <a:endParaRPr lang="en-US" dirty="0" smtClean="0"/>
          </a:p>
          <a:p>
            <a:pPr marL="0" indent="0">
              <a:buNone/>
            </a:pPr>
            <a:endParaRPr lang="en-US" dirty="0" smtClean="0"/>
          </a:p>
        </p:txBody>
      </p:sp>
    </p:spTree>
    <p:extLst>
      <p:ext uri="{BB962C8B-B14F-4D97-AF65-F5344CB8AC3E}">
        <p14:creationId xmlns:p14="http://schemas.microsoft.com/office/powerpoint/2010/main" val="213379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93687"/>
            <a:ext cx="10515600" cy="1325563"/>
          </a:xfrm>
        </p:spPr>
        <p:style>
          <a:lnRef idx="2">
            <a:schemeClr val="accent2"/>
          </a:lnRef>
          <a:fillRef idx="1">
            <a:schemeClr val="lt1"/>
          </a:fillRef>
          <a:effectRef idx="0">
            <a:schemeClr val="accent2"/>
          </a:effectRef>
          <a:fontRef idx="minor">
            <a:schemeClr val="dk1"/>
          </a:fontRef>
        </p:style>
        <p:txBody>
          <a:bodyPr/>
          <a:lstStyle/>
          <a:p>
            <a:r>
              <a:rPr lang="en-US" dirty="0" smtClean="0"/>
              <a:t>Lecture </a:t>
            </a:r>
            <a:r>
              <a:rPr lang="en-US" dirty="0"/>
              <a:t>8</a:t>
            </a:r>
            <a:r>
              <a:rPr lang="en-US" dirty="0" smtClean="0"/>
              <a:t>: Community – Internet Cultures</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fontScale="92500" lnSpcReduction="10000"/>
          </a:bodyPr>
          <a:lstStyle/>
          <a:p>
            <a:pPr marL="0" indent="0">
              <a:buNone/>
            </a:pPr>
            <a:r>
              <a:rPr lang="en-US" dirty="0" smtClean="0"/>
              <a:t>Learning Outcomes: </a:t>
            </a:r>
          </a:p>
          <a:p>
            <a:pPr marL="0" indent="0">
              <a:buNone/>
            </a:pPr>
            <a:endParaRPr lang="en-US" dirty="0" smtClean="0"/>
          </a:p>
          <a:p>
            <a:r>
              <a:rPr lang="en-US" dirty="0" smtClean="0"/>
              <a:t>Describe the connections between dialogic communication and participatory culture. </a:t>
            </a:r>
          </a:p>
          <a:p>
            <a:r>
              <a:rPr lang="en-US" dirty="0" smtClean="0"/>
              <a:t>Use the concepts of </a:t>
            </a:r>
            <a:r>
              <a:rPr lang="en-US" dirty="0" err="1" smtClean="0"/>
              <a:t>homophily</a:t>
            </a:r>
            <a:r>
              <a:rPr lang="en-US" dirty="0" smtClean="0"/>
              <a:t> and affinity groups to explain the formation of communities via social media and explain how </a:t>
            </a:r>
            <a:r>
              <a:rPr lang="en-US" dirty="0" err="1" smtClean="0"/>
              <a:t>LOLCats</a:t>
            </a:r>
            <a:r>
              <a:rPr lang="en-US" dirty="0" smtClean="0"/>
              <a:t> are an example of such. </a:t>
            </a:r>
          </a:p>
          <a:p>
            <a:r>
              <a:rPr lang="en-US" dirty="0" smtClean="0"/>
              <a:t>Describe how the making and sharing of Internet memes can lead to connection, interaction and participation in particular communities. </a:t>
            </a:r>
          </a:p>
          <a:p>
            <a:r>
              <a:rPr lang="en-US" dirty="0" smtClean="0"/>
              <a:t>Describe what is involved in making content ‘go viral'</a:t>
            </a:r>
          </a:p>
          <a:p>
            <a:pPr marL="0" indent="0">
              <a:buNone/>
            </a:pPr>
            <a:r>
              <a:rPr lang="en-US" dirty="0" smtClean="0"/>
              <a:t> </a:t>
            </a:r>
            <a:endParaRPr lang="en-US" dirty="0"/>
          </a:p>
          <a:p>
            <a:pPr marL="0" indent="0">
              <a:buNone/>
            </a:pPr>
            <a:endParaRPr lang="en-US" dirty="0" smtClean="0"/>
          </a:p>
        </p:txBody>
      </p:sp>
    </p:spTree>
    <p:extLst>
      <p:ext uri="{BB962C8B-B14F-4D97-AF65-F5344CB8AC3E}">
        <p14:creationId xmlns:p14="http://schemas.microsoft.com/office/powerpoint/2010/main" val="11793654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7389812" cy="1600200"/>
          </a:xfrm>
          <a:ln>
            <a:solidFill>
              <a:srgbClr val="FF0000"/>
            </a:solidFill>
          </a:ln>
        </p:spPr>
        <p:txBody>
          <a:bodyPr/>
          <a:lstStyle/>
          <a:p>
            <a:r>
              <a:rPr lang="en-US" dirty="0" smtClean="0"/>
              <a:t>Week </a:t>
            </a:r>
            <a:r>
              <a:rPr lang="en-US" dirty="0" smtClean="0"/>
              <a:t>7 and Mini-Lesson #2 </a:t>
            </a:r>
            <a:r>
              <a:rPr lang="en-US" dirty="0" smtClean="0"/>
              <a:t>Recap</a:t>
            </a:r>
            <a:endParaRPr lang="en-US" dirty="0"/>
          </a:p>
        </p:txBody>
      </p:sp>
      <p:sp>
        <p:nvSpPr>
          <p:cNvPr id="4" name="Text Placeholder 3"/>
          <p:cNvSpPr>
            <a:spLocks noGrp="1"/>
          </p:cNvSpPr>
          <p:nvPr>
            <p:ph type="body" sz="half" idx="2"/>
          </p:nvPr>
        </p:nvSpPr>
        <p:spPr>
          <a:xfrm>
            <a:off x="839788" y="2057400"/>
            <a:ext cx="7389812" cy="3666744"/>
          </a:xfrm>
          <a:ln>
            <a:solidFill>
              <a:srgbClr val="FF0000"/>
            </a:solidFill>
          </a:ln>
        </p:spPr>
        <p:txBody>
          <a:bodyPr>
            <a:normAutofit fontScale="77500" lnSpcReduction="20000"/>
          </a:bodyPr>
          <a:lstStyle/>
          <a:p>
            <a:pPr marL="342900" indent="-342900">
              <a:buFont typeface="Arial" charset="0"/>
              <a:buChar char="•"/>
            </a:pPr>
            <a:r>
              <a:rPr lang="en-US" sz="2000" dirty="0"/>
              <a:t>What research involving a social network analysis might look like and an example of research conducted by Facebook (the newsfeed manipulation study</a:t>
            </a:r>
            <a:r>
              <a:rPr lang="en-US" sz="2000" dirty="0" smtClean="0"/>
              <a:t>).</a:t>
            </a:r>
          </a:p>
          <a:p>
            <a:pPr marL="342900" indent="-342900">
              <a:buFont typeface="Arial" charset="0"/>
              <a:buChar char="•"/>
            </a:pPr>
            <a:r>
              <a:rPr lang="en-US" sz="2000" dirty="0" smtClean="0"/>
              <a:t>The </a:t>
            </a:r>
            <a:r>
              <a:rPr lang="en-US" sz="2000" dirty="0"/>
              <a:t>concepts of the filter bubble and </a:t>
            </a:r>
            <a:r>
              <a:rPr lang="en-US" sz="2000" dirty="0" err="1"/>
              <a:t>homophily</a:t>
            </a:r>
            <a:r>
              <a:rPr lang="en-US" sz="2000" dirty="0"/>
              <a:t>, and how they are related to the variety and diversity of information you might see in your social networking newsfeeds. </a:t>
            </a:r>
            <a:endParaRPr lang="en-US" sz="2000" dirty="0" smtClean="0"/>
          </a:p>
          <a:p>
            <a:pPr marL="342900" indent="-342900">
              <a:buFont typeface="Arial" charset="0"/>
              <a:buChar char="•"/>
            </a:pPr>
            <a:r>
              <a:rPr lang="en-US" sz="2000" dirty="0" smtClean="0"/>
              <a:t>The </a:t>
            </a:r>
            <a:r>
              <a:rPr lang="en-US" sz="2000" dirty="0"/>
              <a:t>migration of users between social networking sites and how our personal networks may blind us to how other users interact with sites that we no longer participate in. </a:t>
            </a:r>
            <a:endParaRPr lang="en-US" sz="2000" dirty="0" smtClean="0"/>
          </a:p>
          <a:p>
            <a:pPr marL="342900" indent="-342900">
              <a:buFont typeface="Arial" charset="0"/>
              <a:buChar char="•"/>
            </a:pPr>
            <a:r>
              <a:rPr lang="en-US" sz="2000" dirty="0" smtClean="0"/>
              <a:t>The </a:t>
            </a:r>
            <a:r>
              <a:rPr lang="en-US" sz="2000" dirty="0"/>
              <a:t>definitions of being a “celebrity” and being “famous”. </a:t>
            </a:r>
            <a:endParaRPr lang="en-US" sz="2000" dirty="0" smtClean="0"/>
          </a:p>
          <a:p>
            <a:pPr marL="342900" indent="-342900">
              <a:buFont typeface="Arial" charset="0"/>
              <a:buChar char="•"/>
            </a:pPr>
            <a:r>
              <a:rPr lang="en-US" sz="2000" dirty="0" smtClean="0"/>
              <a:t>How </a:t>
            </a:r>
            <a:r>
              <a:rPr lang="en-US" sz="2000" dirty="0"/>
              <a:t>viral media has made it possible for unlikely or unexpected people to become famous, as was the case of </a:t>
            </a:r>
            <a:r>
              <a:rPr lang="en-US" sz="2000" dirty="0" err="1"/>
              <a:t>Zeddie</a:t>
            </a:r>
            <a:r>
              <a:rPr lang="en-US" sz="2000" dirty="0"/>
              <a:t> Little and Blake Boston. </a:t>
            </a:r>
            <a:endParaRPr lang="en-US" sz="2000" dirty="0" smtClean="0"/>
          </a:p>
          <a:p>
            <a:pPr marL="342900" indent="-342900">
              <a:buFont typeface="Arial" charset="0"/>
              <a:buChar char="•"/>
            </a:pPr>
            <a:r>
              <a:rPr lang="en-US" sz="2000" dirty="0" smtClean="0"/>
              <a:t>The </a:t>
            </a:r>
            <a:r>
              <a:rPr lang="en-US" sz="2000" dirty="0"/>
              <a:t>ways that celebrity can be monetized via social networking sites, via sponsored content and allowing Google AdSense to serve advertisements to your audience. </a:t>
            </a:r>
            <a:endParaRPr lang="en-US" sz="2000" dirty="0" smtClean="0"/>
          </a:p>
          <a:p>
            <a:pPr marL="342900" indent="-342900">
              <a:buFont typeface="Arial" charset="0"/>
              <a:buChar char="•"/>
            </a:pPr>
            <a:r>
              <a:rPr lang="en-US" sz="2000" dirty="0" smtClean="0"/>
              <a:t>The </a:t>
            </a:r>
            <a:r>
              <a:rPr lang="en-US" sz="2000" dirty="0"/>
              <a:t>Secret Lives of Tumblr Teens served as example of how much money can be made via Google AdSense, but attempts to scam the system will eventually be discovered and shut down </a:t>
            </a:r>
          </a:p>
          <a:p>
            <a:endParaRPr lang="en-US" sz="2000" dirty="0" smtClean="0">
              <a:effectLst/>
            </a:endParaRPr>
          </a:p>
          <a:p>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85632" y="489204"/>
            <a:ext cx="2842356" cy="1568196"/>
          </a:xfrm>
        </p:spPr>
      </p:pic>
    </p:spTree>
    <p:extLst>
      <p:ext uri="{BB962C8B-B14F-4D97-AF65-F5344CB8AC3E}">
        <p14:creationId xmlns:p14="http://schemas.microsoft.com/office/powerpoint/2010/main" val="1197834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Review: </a:t>
            </a:r>
            <a:r>
              <a:rPr lang="en-US" dirty="0" err="1"/>
              <a:t>Monologic</a:t>
            </a:r>
            <a:r>
              <a:rPr lang="en-US" dirty="0"/>
              <a:t> vs. Dialogic Transmission </a:t>
            </a:r>
            <a:endParaRPr lang="en-US" dirty="0">
              <a:effectLst/>
            </a:endParaRPr>
          </a:p>
        </p:txBody>
      </p:sp>
      <p:sp>
        <p:nvSpPr>
          <p:cNvPr id="8" name="Content Placeholder 7"/>
          <p:cNvSpPr>
            <a:spLocks noGrp="1"/>
          </p:cNvSpPr>
          <p:nvPr>
            <p:ph idx="1"/>
          </p:nvPr>
        </p:nvSpPr>
        <p:spPr>
          <a:xfrm>
            <a:off x="838199" y="1825625"/>
            <a:ext cx="6795977" cy="4766562"/>
          </a:xfrm>
          <a:ln>
            <a:solidFill>
              <a:srgbClr val="FF0000"/>
            </a:solidFill>
          </a:ln>
        </p:spPr>
        <p:txBody>
          <a:bodyPr>
            <a:normAutofit fontScale="92500" lnSpcReduction="20000"/>
          </a:bodyPr>
          <a:lstStyle/>
          <a:p>
            <a:r>
              <a:rPr lang="en-US" dirty="0" smtClean="0"/>
              <a:t>Our course began </a:t>
            </a:r>
            <a:r>
              <a:rPr lang="en-US" dirty="0"/>
              <a:t>with a discussion about the differences between </a:t>
            </a:r>
            <a:r>
              <a:rPr lang="en-US" dirty="0" err="1"/>
              <a:t>monologic</a:t>
            </a:r>
            <a:r>
              <a:rPr lang="en-US" dirty="0"/>
              <a:t> and dialogic communication. To review the definitions of and the differences between two terms: </a:t>
            </a:r>
          </a:p>
          <a:p>
            <a:r>
              <a:rPr lang="en-US" dirty="0" err="1"/>
              <a:t>Monologic</a:t>
            </a:r>
            <a:r>
              <a:rPr lang="en-US" dirty="0"/>
              <a:t> transmission is one-way communication. There is a single source or creation point, and then the message is relayed to multiple receivers. Everyone receiving the message gets the same information, there is no individual customization of the message they are hearing, reading, or seeing. An example of </a:t>
            </a:r>
            <a:r>
              <a:rPr lang="en-US" dirty="0" err="1"/>
              <a:t>monologic</a:t>
            </a:r>
            <a:r>
              <a:rPr lang="en-US" dirty="0"/>
              <a:t> transmission would be listening to a radio broadcast or watching a live event being broadcast on television. Everyone tuning in from their home devices (radio, TV, etc.) will hear and/or see the same message. </a:t>
            </a:r>
          </a:p>
          <a:p>
            <a:endParaRPr lang="en-US" dirty="0"/>
          </a:p>
          <a:p>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9358" y="2426088"/>
            <a:ext cx="3718756" cy="3140334"/>
          </a:xfrm>
          <a:prstGeom prst="rect">
            <a:avLst/>
          </a:prstGeom>
        </p:spPr>
      </p:pic>
    </p:spTree>
    <p:extLst>
      <p:ext uri="{BB962C8B-B14F-4D97-AF65-F5344CB8AC3E}">
        <p14:creationId xmlns:p14="http://schemas.microsoft.com/office/powerpoint/2010/main" val="13272896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Review: </a:t>
            </a:r>
            <a:r>
              <a:rPr lang="en-US" dirty="0" err="1"/>
              <a:t>Monologic</a:t>
            </a:r>
            <a:r>
              <a:rPr lang="en-US" dirty="0"/>
              <a:t> vs. Dialogic Transmission </a:t>
            </a:r>
            <a:endParaRPr lang="en-US" dirty="0">
              <a:effectLst/>
            </a:endParaRPr>
          </a:p>
        </p:txBody>
      </p:sp>
      <p:sp>
        <p:nvSpPr>
          <p:cNvPr id="8" name="Content Placeholder 7"/>
          <p:cNvSpPr>
            <a:spLocks noGrp="1"/>
          </p:cNvSpPr>
          <p:nvPr>
            <p:ph idx="1"/>
          </p:nvPr>
        </p:nvSpPr>
        <p:spPr>
          <a:xfrm>
            <a:off x="838199" y="1825625"/>
            <a:ext cx="6009168" cy="4724031"/>
          </a:xfrm>
          <a:ln>
            <a:solidFill>
              <a:srgbClr val="FF0000"/>
            </a:solidFill>
          </a:ln>
        </p:spPr>
        <p:txBody>
          <a:bodyPr>
            <a:normAutofit fontScale="92500" lnSpcReduction="10000"/>
          </a:bodyPr>
          <a:lstStyle/>
          <a:p>
            <a:r>
              <a:rPr lang="en-US" dirty="0"/>
              <a:t>In contrast to radio or television, social media is a form of </a:t>
            </a:r>
            <a:r>
              <a:rPr lang="en-US" b="1" dirty="0"/>
              <a:t>dialogic transmission</a:t>
            </a:r>
            <a:r>
              <a:rPr lang="en-US" dirty="0"/>
              <a:t>. By participating in social </a:t>
            </a:r>
            <a:r>
              <a:rPr lang="en-US" dirty="0" smtClean="0"/>
              <a:t>media today </a:t>
            </a:r>
            <a:r>
              <a:rPr lang="en-US" dirty="0"/>
              <a:t>you become part of the conversation. Rather than only listening to the message, you become both the audience and the speaker. Due to the conversational nature of social media it is also sometimes referred to as </a:t>
            </a:r>
            <a:r>
              <a:rPr lang="en-US" b="1" dirty="0"/>
              <a:t>participatory media</a:t>
            </a:r>
            <a:r>
              <a:rPr lang="en-US" dirty="0"/>
              <a:t>. </a:t>
            </a:r>
          </a:p>
          <a:p>
            <a:r>
              <a:rPr lang="en-US" dirty="0"/>
              <a:t>In </a:t>
            </a:r>
            <a:r>
              <a:rPr lang="en-US" dirty="0" smtClean="0"/>
              <a:t>this lecture we </a:t>
            </a:r>
            <a:r>
              <a:rPr lang="en-US" dirty="0"/>
              <a:t>will explore participatory media and how it encourages groups to come together through a shared </a:t>
            </a:r>
            <a:r>
              <a:rPr lang="en-US" dirty="0" smtClean="0"/>
              <a:t>interest.</a:t>
            </a:r>
            <a:endParaRPr lang="en-US" dirty="0"/>
          </a:p>
          <a:p>
            <a:endParaRPr lang="en-US" dirty="0"/>
          </a:p>
          <a:p>
            <a:endParaRPr lang="en-US" dirty="0"/>
          </a:p>
        </p:txBody>
      </p:sp>
      <p:pic>
        <p:nvPicPr>
          <p:cNvPr id="1026" name="Picture 2" descr="mage result for creating a youtube vide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7475" y="1825625"/>
            <a:ext cx="4176325" cy="268154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ge result for watching a youtube vide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7475" y="4507171"/>
            <a:ext cx="4176325" cy="2350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36626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Participatory Culture </a:t>
            </a:r>
          </a:p>
        </p:txBody>
      </p:sp>
      <p:sp>
        <p:nvSpPr>
          <p:cNvPr id="8" name="Content Placeholder 7"/>
          <p:cNvSpPr>
            <a:spLocks noGrp="1"/>
          </p:cNvSpPr>
          <p:nvPr>
            <p:ph idx="1"/>
          </p:nvPr>
        </p:nvSpPr>
        <p:spPr>
          <a:xfrm>
            <a:off x="838199" y="1825625"/>
            <a:ext cx="6009168" cy="4724031"/>
          </a:xfrm>
          <a:ln>
            <a:solidFill>
              <a:srgbClr val="FF0000"/>
            </a:solidFill>
          </a:ln>
        </p:spPr>
        <p:txBody>
          <a:bodyPr>
            <a:normAutofit/>
          </a:bodyPr>
          <a:lstStyle/>
          <a:p>
            <a:pPr marL="0" indent="0">
              <a:buNone/>
            </a:pPr>
            <a:r>
              <a:rPr lang="en-US" dirty="0"/>
              <a:t>Henry Jenkins, a media scholar, has spent considerable time investigating and theorizing the new forms of self-expression that have been made possible with advances to interactive technologies. Previously, we would talk about media being consumed because all members of the audience would receive the same broadcast with no customization. </a:t>
            </a:r>
          </a:p>
          <a:p>
            <a:endParaRPr lang="en-US" dirty="0"/>
          </a:p>
          <a:p>
            <a:endParaRPr lang="en-US" dirty="0"/>
          </a:p>
        </p:txBody>
      </p:sp>
      <p:pic>
        <p:nvPicPr>
          <p:cNvPr id="2050" name="Picture 2" descr="mage result for henry jenkin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85321" y="2439802"/>
            <a:ext cx="3495675" cy="3495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1329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Participatory Culture </a:t>
            </a:r>
          </a:p>
        </p:txBody>
      </p:sp>
      <p:sp>
        <p:nvSpPr>
          <p:cNvPr id="8" name="Content Placeholder 7"/>
          <p:cNvSpPr>
            <a:spLocks noGrp="1"/>
          </p:cNvSpPr>
          <p:nvPr>
            <p:ph idx="1"/>
          </p:nvPr>
        </p:nvSpPr>
        <p:spPr>
          <a:xfrm>
            <a:off x="838199" y="1825625"/>
            <a:ext cx="4947684" cy="4724031"/>
          </a:xfrm>
          <a:ln>
            <a:solidFill>
              <a:srgbClr val="FF0000"/>
            </a:solidFill>
          </a:ln>
        </p:spPr>
        <p:txBody>
          <a:bodyPr>
            <a:normAutofit fontScale="92500" lnSpcReduction="10000"/>
          </a:bodyPr>
          <a:lstStyle/>
          <a:p>
            <a:pPr marL="0" indent="0">
              <a:buNone/>
            </a:pPr>
            <a:r>
              <a:rPr lang="en-US" dirty="0"/>
              <a:t>The word choice of "consumed" is intentional. Just like other elements of consumer culture where fully manufactured goods are purchased rather than made by individuals, this media comes to its audience in its completed form. Media creation in this instance is predominately intended for making profit either by selling the media to consumers directly and/or selling advertising space to interested parties. </a:t>
            </a:r>
          </a:p>
          <a:p>
            <a:endParaRPr lang="en-US" dirty="0"/>
          </a:p>
          <a:p>
            <a:endParaRPr lang="en-US" dirty="0"/>
          </a:p>
        </p:txBody>
      </p:sp>
      <p:pic>
        <p:nvPicPr>
          <p:cNvPr id="3074" name="Picture 2" descr="mage result for buying dv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3131" y="1960562"/>
            <a:ext cx="3379547" cy="202075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mage result for watching televis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2603" y="3981314"/>
            <a:ext cx="2997602" cy="222265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mage result for booksto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80205" y="3981314"/>
            <a:ext cx="3111795" cy="2222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58301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Participatory Culture </a:t>
            </a:r>
          </a:p>
        </p:txBody>
      </p:sp>
      <p:sp>
        <p:nvSpPr>
          <p:cNvPr id="8" name="Content Placeholder 7"/>
          <p:cNvSpPr>
            <a:spLocks noGrp="1"/>
          </p:cNvSpPr>
          <p:nvPr>
            <p:ph idx="1"/>
          </p:nvPr>
        </p:nvSpPr>
        <p:spPr>
          <a:xfrm>
            <a:off x="838199" y="1825625"/>
            <a:ext cx="4947684" cy="4724031"/>
          </a:xfrm>
          <a:ln>
            <a:solidFill>
              <a:srgbClr val="FF0000"/>
            </a:solidFill>
          </a:ln>
        </p:spPr>
        <p:txBody>
          <a:bodyPr>
            <a:normAutofit fontScale="92500" lnSpcReduction="20000"/>
          </a:bodyPr>
          <a:lstStyle/>
          <a:p>
            <a:pPr marL="0" indent="0">
              <a:buNone/>
            </a:pPr>
            <a:r>
              <a:rPr lang="en-US" dirty="0"/>
              <a:t>The proliferation of inexpensive, widely available tools (e.g. digital cameras, video editing software that can be used on a home computer), increased availability of Internet access, and the ability to post your own content to websites (as described previously when we looked at Web 2.0 in </a:t>
            </a:r>
            <a:r>
              <a:rPr lang="en-US" dirty="0" smtClean="0"/>
              <a:t>Lecture 1</a:t>
            </a:r>
            <a:r>
              <a:rPr lang="en-US" dirty="0"/>
              <a:t>) has led to an increased number of possibilities to share your own stories that may not be reflected in mainstream, commercial media. Here the boundary between producer and consumer has become blurred. </a:t>
            </a:r>
          </a:p>
          <a:p>
            <a:endParaRPr lang="en-US" dirty="0"/>
          </a:p>
          <a:p>
            <a:endParaRPr lang="en-US" dirty="0"/>
          </a:p>
        </p:txBody>
      </p:sp>
      <p:pic>
        <p:nvPicPr>
          <p:cNvPr id="4098" name="Picture 2"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1978" y="1780366"/>
            <a:ext cx="3613925" cy="2065904"/>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6" name="Picture 10" descr="mage result for wattpad">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4082" y="3901869"/>
            <a:ext cx="4729718" cy="2799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71757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Participatory Culture </a:t>
            </a:r>
          </a:p>
        </p:txBody>
      </p:sp>
      <p:sp>
        <p:nvSpPr>
          <p:cNvPr id="8" name="Content Placeholder 7"/>
          <p:cNvSpPr>
            <a:spLocks noGrp="1"/>
          </p:cNvSpPr>
          <p:nvPr>
            <p:ph idx="1"/>
          </p:nvPr>
        </p:nvSpPr>
        <p:spPr>
          <a:xfrm>
            <a:off x="838198" y="1825626"/>
            <a:ext cx="6343779" cy="5032374"/>
          </a:xfrm>
          <a:ln>
            <a:solidFill>
              <a:srgbClr val="FF0000"/>
            </a:solidFill>
          </a:ln>
        </p:spPr>
        <p:txBody>
          <a:bodyPr>
            <a:normAutofit fontScale="62500" lnSpcReduction="20000"/>
          </a:bodyPr>
          <a:lstStyle/>
          <a:p>
            <a:pPr marL="0" indent="0">
              <a:buNone/>
            </a:pPr>
            <a:endParaRPr lang="en-US" dirty="0" smtClean="0"/>
          </a:p>
          <a:p>
            <a:pPr marL="0" indent="0">
              <a:buNone/>
            </a:pPr>
            <a:r>
              <a:rPr lang="en-US" dirty="0" smtClean="0"/>
              <a:t>Participatory </a:t>
            </a:r>
            <a:r>
              <a:rPr lang="en-US" dirty="0"/>
              <a:t>media has in turn lead to participatory culture. Participatory culture has five </a:t>
            </a:r>
            <a:r>
              <a:rPr lang="en-US" dirty="0" smtClean="0"/>
              <a:t>distinguishing characteristics</a:t>
            </a:r>
            <a:r>
              <a:rPr lang="en-US" dirty="0"/>
              <a:t>: </a:t>
            </a:r>
          </a:p>
          <a:p>
            <a:r>
              <a:rPr lang="en-US" b="1" dirty="0"/>
              <a:t>Low barrier to entry</a:t>
            </a:r>
            <a:r>
              <a:rPr lang="en-US" dirty="0"/>
              <a:t>: You do not need an expensive piece of equipment or access to the latest computer software. The tools you need to participate are low cost (or free). Much like the third places we discussed in </a:t>
            </a:r>
            <a:r>
              <a:rPr lang="en-US" dirty="0" smtClean="0"/>
              <a:t>“Context Collapse”, </a:t>
            </a:r>
            <a:r>
              <a:rPr lang="en-US" dirty="0"/>
              <a:t>there are no expensive membership fees or rules limiting who can join the group. </a:t>
            </a:r>
          </a:p>
          <a:p>
            <a:r>
              <a:rPr lang="en-US" b="1" dirty="0"/>
              <a:t>Support structures</a:t>
            </a:r>
            <a:r>
              <a:rPr lang="en-US" dirty="0"/>
              <a:t>: The community of creators exhibits strong support for creating and sharing one’s creations with the rest of the group. </a:t>
            </a:r>
          </a:p>
          <a:p>
            <a:r>
              <a:rPr lang="en-US" b="1" dirty="0"/>
              <a:t>Mentorship</a:t>
            </a:r>
            <a:r>
              <a:rPr lang="en-US" dirty="0"/>
              <a:t>: Informal mentorship exists where knowledge is passed from more experienced group members to novices/newcomers. </a:t>
            </a:r>
          </a:p>
          <a:p>
            <a:r>
              <a:rPr lang="en-US" b="1" dirty="0"/>
              <a:t>What you make matters</a:t>
            </a:r>
            <a:r>
              <a:rPr lang="en-US" dirty="0"/>
              <a:t>: Members believe their contributions to the group will be welcomed and respected by other community members. </a:t>
            </a:r>
          </a:p>
          <a:p>
            <a:r>
              <a:rPr lang="en-US" b="1" dirty="0"/>
              <a:t>Community matters</a:t>
            </a:r>
            <a:r>
              <a:rPr lang="en-US" dirty="0"/>
              <a:t>: Members </a:t>
            </a:r>
            <a:r>
              <a:rPr lang="en-US" dirty="0" smtClean="0"/>
              <a:t>feel a </a:t>
            </a:r>
            <a:r>
              <a:rPr lang="en-US" dirty="0"/>
              <a:t>degree of social connection with each other &amp; care about what other community members think about their creations. </a:t>
            </a:r>
          </a:p>
          <a:p>
            <a:endParaRPr lang="en-US" dirty="0"/>
          </a:p>
          <a:p>
            <a:endParaRPr lang="en-US" dirty="0"/>
          </a:p>
        </p:txBody>
      </p:sp>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122" name="Picture 2" descr="mage result for participatory cultur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76298" y="2672501"/>
            <a:ext cx="4448465" cy="3338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09204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Example: YouTube as a website of Participatory </a:t>
            </a:r>
            <a:r>
              <a:rPr lang="en-US" dirty="0"/>
              <a:t>Culture </a:t>
            </a:r>
          </a:p>
        </p:txBody>
      </p:sp>
      <p:sp>
        <p:nvSpPr>
          <p:cNvPr id="8" name="Content Placeholder 7"/>
          <p:cNvSpPr>
            <a:spLocks noGrp="1"/>
          </p:cNvSpPr>
          <p:nvPr>
            <p:ph idx="1"/>
          </p:nvPr>
        </p:nvSpPr>
        <p:spPr>
          <a:xfrm>
            <a:off x="838198" y="1825626"/>
            <a:ext cx="6009169" cy="5032374"/>
          </a:xfrm>
          <a:ln>
            <a:solidFill>
              <a:srgbClr val="FF0000"/>
            </a:solidFill>
          </a:ln>
        </p:spPr>
        <p:txBody>
          <a:bodyPr>
            <a:normAutofit fontScale="77500" lnSpcReduction="20000"/>
          </a:bodyPr>
          <a:lstStyle/>
          <a:p>
            <a:pPr marL="0" indent="0">
              <a:buNone/>
            </a:pPr>
            <a:r>
              <a:rPr lang="en-US" b="1" i="1" dirty="0" smtClean="0"/>
              <a:t>Low </a:t>
            </a:r>
            <a:r>
              <a:rPr lang="en-US" b="1" i="1" dirty="0"/>
              <a:t>barrier to entry</a:t>
            </a:r>
            <a:r>
              <a:rPr lang="en-US" i="1" dirty="0"/>
              <a:t>: You do not need an expensive piece of equipment or access to the latest computer software. The tools you need to participate are low cost (or free</a:t>
            </a:r>
            <a:r>
              <a:rPr lang="en-US" i="1" dirty="0" smtClean="0"/>
              <a:t>).</a:t>
            </a:r>
            <a:endParaRPr lang="en-US" i="1" dirty="0"/>
          </a:p>
          <a:p>
            <a:r>
              <a:rPr lang="en-US" dirty="0" smtClean="0"/>
              <a:t>It is free to upload content to YouTube.</a:t>
            </a:r>
          </a:p>
          <a:p>
            <a:r>
              <a:rPr lang="en-US" dirty="0" smtClean="0"/>
              <a:t>Do need a way to record and edit content, but these tools are easily accessible (i.e. our phones, computers, or even using tools from library, college)</a:t>
            </a:r>
          </a:p>
          <a:p>
            <a:r>
              <a:rPr lang="en-US" dirty="0" smtClean="0"/>
              <a:t>Editing software can vary in price but can be free</a:t>
            </a:r>
            <a:r>
              <a:rPr lang="en-US" dirty="0"/>
              <a:t>. The type of software that you </a:t>
            </a:r>
            <a:r>
              <a:rPr lang="en-US" b="1" dirty="0"/>
              <a:t>use</a:t>
            </a:r>
            <a:r>
              <a:rPr lang="en-US" dirty="0"/>
              <a:t> doesn't really make a difference. This means that you can </a:t>
            </a:r>
            <a:r>
              <a:rPr lang="en-US" b="1" dirty="0"/>
              <a:t>use</a:t>
            </a:r>
            <a:r>
              <a:rPr lang="en-US" dirty="0"/>
              <a:t> Final Cut Pro 7 or X, Adobe Premiere Pro, Avid, Sony Vegas, iMovie, Windows Movie Maker, </a:t>
            </a:r>
            <a:r>
              <a:rPr lang="en-US" dirty="0" err="1"/>
              <a:t>Youtube's</a:t>
            </a:r>
            <a:r>
              <a:rPr lang="en-US" dirty="0"/>
              <a:t> editing software or don't even edit.</a:t>
            </a:r>
            <a:endParaRPr lang="en-US" dirty="0" smtClean="0"/>
          </a:p>
          <a:p>
            <a:r>
              <a:rPr lang="en-US" dirty="0" smtClean="0"/>
              <a:t>Can access Creative Commons content for free media to include in videos</a:t>
            </a:r>
            <a:endParaRPr lang="en-US" dirty="0"/>
          </a:p>
          <a:p>
            <a:endParaRPr lang="en-US" dirty="0"/>
          </a:p>
        </p:txBody>
      </p:sp>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146" name="Picture 2" descr="mage result for creating a YouTube vide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3607" y="2594344"/>
            <a:ext cx="4850682" cy="2958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6047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Example: YouTube as a website of Participatory </a:t>
            </a:r>
            <a:r>
              <a:rPr lang="en-US" dirty="0"/>
              <a:t>Culture </a:t>
            </a:r>
          </a:p>
        </p:txBody>
      </p:sp>
      <p:sp>
        <p:nvSpPr>
          <p:cNvPr id="8" name="Content Placeholder 7"/>
          <p:cNvSpPr>
            <a:spLocks noGrp="1"/>
          </p:cNvSpPr>
          <p:nvPr>
            <p:ph idx="1"/>
          </p:nvPr>
        </p:nvSpPr>
        <p:spPr>
          <a:xfrm>
            <a:off x="838198" y="1825626"/>
            <a:ext cx="3946453" cy="2788904"/>
          </a:xfrm>
          <a:ln>
            <a:solidFill>
              <a:srgbClr val="FF0000"/>
            </a:solidFill>
          </a:ln>
        </p:spPr>
        <p:txBody>
          <a:bodyPr>
            <a:normAutofit/>
          </a:bodyPr>
          <a:lstStyle/>
          <a:p>
            <a:pPr marL="0" indent="0">
              <a:buNone/>
            </a:pPr>
            <a:r>
              <a:rPr lang="en-US" b="1" i="1" dirty="0"/>
              <a:t>Support structures</a:t>
            </a:r>
            <a:r>
              <a:rPr lang="en-US" i="1" dirty="0"/>
              <a:t>: The community of creators exhibits strong support for creating and sharing one’s creations with the rest of the group. </a:t>
            </a:r>
          </a:p>
          <a:p>
            <a:endParaRPr lang="en-US" dirty="0"/>
          </a:p>
        </p:txBody>
      </p:sp>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1339" y="4164619"/>
            <a:ext cx="5653463" cy="269338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41339" y="1825626"/>
            <a:ext cx="5653463" cy="2364970"/>
          </a:xfrm>
          <a:prstGeom prst="rect">
            <a:avLst/>
          </a:prstGeom>
        </p:spPr>
      </p:pic>
    </p:spTree>
    <p:extLst>
      <p:ext uri="{BB962C8B-B14F-4D97-AF65-F5344CB8AC3E}">
        <p14:creationId xmlns:p14="http://schemas.microsoft.com/office/powerpoint/2010/main" val="13243711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Example: YouTube as a website of Participatory </a:t>
            </a:r>
            <a:r>
              <a:rPr lang="en-US" dirty="0"/>
              <a:t>Culture </a:t>
            </a:r>
          </a:p>
        </p:txBody>
      </p:sp>
      <p:sp>
        <p:nvSpPr>
          <p:cNvPr id="8" name="Content Placeholder 7"/>
          <p:cNvSpPr>
            <a:spLocks noGrp="1"/>
          </p:cNvSpPr>
          <p:nvPr>
            <p:ph idx="1"/>
          </p:nvPr>
        </p:nvSpPr>
        <p:spPr>
          <a:xfrm>
            <a:off x="838198" y="1825626"/>
            <a:ext cx="3946453" cy="2788904"/>
          </a:xfrm>
          <a:ln>
            <a:solidFill>
              <a:srgbClr val="FF0000"/>
            </a:solidFill>
          </a:ln>
        </p:spPr>
        <p:txBody>
          <a:bodyPr>
            <a:normAutofit/>
          </a:bodyPr>
          <a:lstStyle/>
          <a:p>
            <a:pPr marL="0" indent="0">
              <a:buNone/>
            </a:pPr>
            <a:r>
              <a:rPr lang="en-US" b="1" i="1" dirty="0"/>
              <a:t>Mentorship</a:t>
            </a:r>
            <a:r>
              <a:rPr lang="en-US" i="1" dirty="0"/>
              <a:t>: Informal mentorship exists where knowledge is passed from more experienced group members to novices/newcomers. </a:t>
            </a:r>
          </a:p>
          <a:p>
            <a:endParaRPr lang="en-US" dirty="0"/>
          </a:p>
        </p:txBody>
      </p:sp>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194" name="Picture 2" descr="en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0011" y="1825626"/>
            <a:ext cx="3165474" cy="316547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61385" y="2055813"/>
            <a:ext cx="3332046" cy="2691439"/>
          </a:xfrm>
          <a:prstGeom prst="rect">
            <a:avLst/>
          </a:prstGeom>
        </p:spPr>
      </p:pic>
    </p:spTree>
    <p:extLst>
      <p:ext uri="{BB962C8B-B14F-4D97-AF65-F5344CB8AC3E}">
        <p14:creationId xmlns:p14="http://schemas.microsoft.com/office/powerpoint/2010/main" val="5325289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Example: YouTube as a </a:t>
            </a:r>
            <a:r>
              <a:rPr lang="en-US" dirty="0" smtClean="0"/>
              <a:t>form </a:t>
            </a:r>
            <a:r>
              <a:rPr lang="en-US" dirty="0" smtClean="0"/>
              <a:t>of Participatory </a:t>
            </a:r>
            <a:r>
              <a:rPr lang="en-US" dirty="0"/>
              <a:t>Culture </a:t>
            </a:r>
          </a:p>
        </p:txBody>
      </p:sp>
      <p:sp>
        <p:nvSpPr>
          <p:cNvPr id="8" name="Content Placeholder 7"/>
          <p:cNvSpPr>
            <a:spLocks noGrp="1"/>
          </p:cNvSpPr>
          <p:nvPr>
            <p:ph idx="1"/>
          </p:nvPr>
        </p:nvSpPr>
        <p:spPr>
          <a:xfrm>
            <a:off x="838198" y="1825626"/>
            <a:ext cx="3946453" cy="3362325"/>
          </a:xfrm>
          <a:ln>
            <a:solidFill>
              <a:srgbClr val="FF0000"/>
            </a:solidFill>
          </a:ln>
        </p:spPr>
        <p:txBody>
          <a:bodyPr>
            <a:normAutofit fontScale="92500" lnSpcReduction="20000"/>
          </a:bodyPr>
          <a:lstStyle/>
          <a:p>
            <a:pPr marL="0" indent="0">
              <a:buNone/>
            </a:pPr>
            <a:r>
              <a:rPr lang="en-US" b="1" i="1" dirty="0"/>
              <a:t>What you make matters</a:t>
            </a:r>
            <a:r>
              <a:rPr lang="en-US" i="1" dirty="0"/>
              <a:t>: Members believe their contributions to the group will be welcomed and respected by other community members. </a:t>
            </a:r>
          </a:p>
          <a:p>
            <a:r>
              <a:rPr lang="en-US" dirty="0" smtClean="0"/>
              <a:t>Believe their content is of value, whether it entertains, educates, offers support/comfort, etc. </a:t>
            </a:r>
            <a:endParaRPr lang="en-US" dirty="0"/>
          </a:p>
        </p:txBody>
      </p:sp>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218" name="Picture 2" descr="mage result for lilly singh youtub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4300" y="1825626"/>
            <a:ext cx="5981700" cy="336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92293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Example: YouTube as a website of Participatory </a:t>
            </a:r>
            <a:r>
              <a:rPr lang="en-US" dirty="0"/>
              <a:t>Culture </a:t>
            </a:r>
          </a:p>
        </p:txBody>
      </p:sp>
      <p:sp>
        <p:nvSpPr>
          <p:cNvPr id="8" name="Content Placeholder 7"/>
          <p:cNvSpPr>
            <a:spLocks noGrp="1"/>
          </p:cNvSpPr>
          <p:nvPr>
            <p:ph idx="1"/>
          </p:nvPr>
        </p:nvSpPr>
        <p:spPr>
          <a:xfrm>
            <a:off x="838198" y="1825626"/>
            <a:ext cx="4305302" cy="3971926"/>
          </a:xfrm>
          <a:ln>
            <a:solidFill>
              <a:srgbClr val="FF0000"/>
            </a:solidFill>
          </a:ln>
        </p:spPr>
        <p:txBody>
          <a:bodyPr>
            <a:normAutofit fontScale="92500" lnSpcReduction="10000"/>
          </a:bodyPr>
          <a:lstStyle/>
          <a:p>
            <a:pPr marL="0" indent="0">
              <a:buNone/>
            </a:pPr>
            <a:r>
              <a:rPr lang="en-US" b="1" i="1" dirty="0"/>
              <a:t>Community matters</a:t>
            </a:r>
            <a:r>
              <a:rPr lang="en-US" i="1" dirty="0"/>
              <a:t>: Members feel a degree of social connection with each other &amp; care about what other community members think about their creations. </a:t>
            </a:r>
          </a:p>
          <a:p>
            <a:r>
              <a:rPr lang="en-US" dirty="0"/>
              <a:t>May ask for input on current content, ask for ‘likes’, to turn on notifications</a:t>
            </a:r>
          </a:p>
          <a:p>
            <a:r>
              <a:rPr lang="en-US" dirty="0" smtClean="0"/>
              <a:t>May </a:t>
            </a:r>
            <a:r>
              <a:rPr lang="en-US" dirty="0" smtClean="0"/>
              <a:t>ask for suggestions for future </a:t>
            </a:r>
            <a:r>
              <a:rPr lang="en-US" dirty="0" smtClean="0"/>
              <a:t>content</a:t>
            </a:r>
            <a:endParaRPr lang="en-US" dirty="0" smtClean="0"/>
          </a:p>
        </p:txBody>
      </p:sp>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2686" y="1825626"/>
            <a:ext cx="5506865" cy="3971926"/>
          </a:xfrm>
          <a:prstGeom prst="rect">
            <a:avLst/>
          </a:prstGeom>
        </p:spPr>
      </p:pic>
    </p:spTree>
    <p:extLst>
      <p:ext uri="{BB962C8B-B14F-4D97-AF65-F5344CB8AC3E}">
        <p14:creationId xmlns:p14="http://schemas.microsoft.com/office/powerpoint/2010/main" val="13191055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Participatory </a:t>
            </a:r>
            <a:r>
              <a:rPr lang="en-US" dirty="0"/>
              <a:t>Culture </a:t>
            </a:r>
          </a:p>
        </p:txBody>
      </p:sp>
      <p:sp>
        <p:nvSpPr>
          <p:cNvPr id="8" name="Content Placeholder 7"/>
          <p:cNvSpPr>
            <a:spLocks noGrp="1"/>
          </p:cNvSpPr>
          <p:nvPr>
            <p:ph idx="1"/>
          </p:nvPr>
        </p:nvSpPr>
        <p:spPr>
          <a:xfrm>
            <a:off x="838198" y="1825626"/>
            <a:ext cx="4305302" cy="3971926"/>
          </a:xfrm>
          <a:ln>
            <a:solidFill>
              <a:srgbClr val="FF0000"/>
            </a:solidFill>
          </a:ln>
        </p:spPr>
        <p:txBody>
          <a:bodyPr>
            <a:normAutofit fontScale="77500" lnSpcReduction="20000"/>
          </a:bodyPr>
          <a:lstStyle/>
          <a:p>
            <a:pPr marL="0" indent="0">
              <a:buNone/>
            </a:pPr>
            <a:r>
              <a:rPr lang="en-US" dirty="0"/>
              <a:t>In </a:t>
            </a:r>
            <a:r>
              <a:rPr lang="en-US" dirty="0" smtClean="0"/>
              <a:t>our first lecture, </a:t>
            </a:r>
            <a:r>
              <a:rPr lang="en-US" dirty="0"/>
              <a:t>you were introduced to the concept of “moral panics” and “</a:t>
            </a:r>
            <a:r>
              <a:rPr lang="en-US" dirty="0" err="1"/>
              <a:t>technopanics</a:t>
            </a:r>
            <a:r>
              <a:rPr lang="en-US" dirty="0"/>
              <a:t>” and how Sherry </a:t>
            </a:r>
            <a:r>
              <a:rPr lang="en-US" dirty="0" err="1"/>
              <a:t>Turkle</a:t>
            </a:r>
            <a:r>
              <a:rPr lang="en-US" dirty="0"/>
              <a:t> was concerned that social media might be leading to an overall decline in sociality. </a:t>
            </a:r>
            <a:endParaRPr lang="en-US" dirty="0" smtClean="0"/>
          </a:p>
          <a:p>
            <a:pPr marL="0" indent="0">
              <a:buNone/>
            </a:pPr>
            <a:r>
              <a:rPr lang="en-US" dirty="0" smtClean="0"/>
              <a:t>Jenkins </a:t>
            </a:r>
            <a:r>
              <a:rPr lang="en-US" dirty="0"/>
              <a:t>would disagree with this assessment. Instead, he argues that participatory culture has allowed consumers to take media into their own hands and tell their own stories. By sharing their creations online, they can make connections with likeminded individuals. </a:t>
            </a:r>
          </a:p>
        </p:txBody>
      </p:sp>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266" name="Picture 2" descr="mage result for recording a podc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1264" y="2055813"/>
            <a:ext cx="5953125"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51442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Internet Memes as a </a:t>
            </a:r>
            <a:r>
              <a:rPr lang="en-US" dirty="0" smtClean="0"/>
              <a:t>form </a:t>
            </a:r>
            <a:r>
              <a:rPr lang="en-US" dirty="0"/>
              <a:t>of Participatory Culture </a:t>
            </a:r>
          </a:p>
        </p:txBody>
      </p:sp>
      <p:sp>
        <p:nvSpPr>
          <p:cNvPr id="8" name="Content Placeholder 7"/>
          <p:cNvSpPr>
            <a:spLocks noGrp="1"/>
          </p:cNvSpPr>
          <p:nvPr>
            <p:ph idx="1"/>
          </p:nvPr>
        </p:nvSpPr>
        <p:spPr>
          <a:xfrm>
            <a:off x="838198" y="1825626"/>
            <a:ext cx="5489450" cy="3971926"/>
          </a:xfrm>
          <a:ln>
            <a:solidFill>
              <a:srgbClr val="FF0000"/>
            </a:solidFill>
          </a:ln>
        </p:spPr>
        <p:txBody>
          <a:bodyPr>
            <a:normAutofit fontScale="77500" lnSpcReduction="20000"/>
          </a:bodyPr>
          <a:lstStyle/>
          <a:p>
            <a:r>
              <a:rPr lang="en-US" dirty="0"/>
              <a:t>In the assigned reading for this Module, Kate </a:t>
            </a:r>
            <a:r>
              <a:rPr lang="en-US" dirty="0" err="1"/>
              <a:t>Miltner</a:t>
            </a:r>
            <a:r>
              <a:rPr lang="en-US" dirty="0"/>
              <a:t> discusses cat-themed Internet memes as both a cultural artifact, but also as a rallying point around which likeminded individuals can make connections. </a:t>
            </a:r>
          </a:p>
          <a:p>
            <a:r>
              <a:rPr lang="en-US" b="1" dirty="0"/>
              <a:t>But first, what are memes? </a:t>
            </a:r>
            <a:endParaRPr lang="en-US" dirty="0"/>
          </a:p>
          <a:p>
            <a:r>
              <a:rPr lang="en-US" dirty="0"/>
              <a:t>Evolutionary biologist Richard Dawkins in his 1976 book, The Selfish Gene, first coined the term “meme”. Meme became the word he used to describe the way an idea or piece of information can travel through society while mutating, changing, and shifting - much like a gene. </a:t>
            </a:r>
          </a:p>
        </p:txBody>
      </p:sp>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290" name="Picture 2" descr="mage result for what is a me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5846" y="2055813"/>
            <a:ext cx="3556635" cy="3556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8404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Internet Memes as a Form of Participatory Culture </a:t>
            </a:r>
          </a:p>
        </p:txBody>
      </p:sp>
      <p:sp>
        <p:nvSpPr>
          <p:cNvPr id="8" name="Content Placeholder 7"/>
          <p:cNvSpPr>
            <a:spLocks noGrp="1"/>
          </p:cNvSpPr>
          <p:nvPr>
            <p:ph idx="1"/>
          </p:nvPr>
        </p:nvSpPr>
        <p:spPr>
          <a:xfrm>
            <a:off x="838198" y="1825626"/>
            <a:ext cx="5489450" cy="4904358"/>
          </a:xfrm>
          <a:ln>
            <a:solidFill>
              <a:srgbClr val="FF0000"/>
            </a:solidFill>
          </a:ln>
        </p:spPr>
        <p:txBody>
          <a:bodyPr>
            <a:normAutofit fontScale="85000" lnSpcReduction="20000"/>
          </a:bodyPr>
          <a:lstStyle/>
          <a:p>
            <a:r>
              <a:rPr lang="en-US" dirty="0"/>
              <a:t>This attempt to apply evolutionary theory to the shifting and ever changing aspects of a culture has since been taken up by scholars interested in the study of digital culture. The most commonly cited definition of internet memes can be found in Patrick Davison’s book chapter entitled “The Language of Internet Memes” describes them as follows: “</a:t>
            </a:r>
            <a:r>
              <a:rPr lang="en-US" b="1" dirty="0"/>
              <a:t>An Internet meme is a piece of culture, typically a joke, which gains influence through online </a:t>
            </a:r>
            <a:r>
              <a:rPr lang="en-US" b="1" dirty="0" smtClean="0"/>
              <a:t>transmission</a:t>
            </a:r>
            <a:r>
              <a:rPr lang="en-US" dirty="0" smtClean="0"/>
              <a:t>” </a:t>
            </a:r>
            <a:r>
              <a:rPr lang="en-US" dirty="0"/>
              <a:t>(p. 122</a:t>
            </a:r>
            <a:r>
              <a:rPr lang="en-US" dirty="0" smtClean="0"/>
              <a:t>). </a:t>
            </a:r>
          </a:p>
          <a:p>
            <a:r>
              <a:rPr lang="en-US" dirty="0" smtClean="0"/>
              <a:t>“</a:t>
            </a:r>
            <a:r>
              <a:rPr lang="en-US" dirty="0"/>
              <a:t>Internet memes” can take the form of images, videos, short pieces of text, or a website that are shared via computer-mediated communication, and like Dawkins’ memes, begin to modify as they are shared. </a:t>
            </a:r>
            <a:endParaRPr lang="en-US" dirty="0" smtClean="0"/>
          </a:p>
          <a:p>
            <a:endParaRPr lang="en-US" dirty="0"/>
          </a:p>
        </p:txBody>
      </p:sp>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314" name="Picture 2" descr="mage result for creating a me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5710" y="2633472"/>
            <a:ext cx="4981287" cy="2813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9524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Internet Memes as a Form of Participatory Culture </a:t>
            </a:r>
          </a:p>
        </p:txBody>
      </p:sp>
      <p:sp>
        <p:nvSpPr>
          <p:cNvPr id="8" name="Content Placeholder 7"/>
          <p:cNvSpPr>
            <a:spLocks noGrp="1"/>
          </p:cNvSpPr>
          <p:nvPr>
            <p:ph idx="1"/>
          </p:nvPr>
        </p:nvSpPr>
        <p:spPr>
          <a:xfrm>
            <a:off x="838198" y="1825626"/>
            <a:ext cx="5489450" cy="4904358"/>
          </a:xfrm>
          <a:ln>
            <a:solidFill>
              <a:srgbClr val="FF0000"/>
            </a:solidFill>
          </a:ln>
        </p:spPr>
        <p:txBody>
          <a:bodyPr>
            <a:normAutofit fontScale="85000" lnSpcReduction="20000"/>
          </a:bodyPr>
          <a:lstStyle/>
          <a:p>
            <a:r>
              <a:rPr lang="en-US" dirty="0"/>
              <a:t>One variety of meme you may have encountered prior to this course is a particular style of pictures known as an “</a:t>
            </a:r>
            <a:r>
              <a:rPr lang="en-US" b="1" dirty="0"/>
              <a:t>image macro</a:t>
            </a:r>
            <a:r>
              <a:rPr lang="en-US" dirty="0"/>
              <a:t>”. </a:t>
            </a:r>
            <a:endParaRPr lang="en-US" dirty="0" smtClean="0"/>
          </a:p>
          <a:p>
            <a:r>
              <a:rPr lang="en-US" dirty="0" smtClean="0"/>
              <a:t>Image Macro describes captioned </a:t>
            </a:r>
            <a:r>
              <a:rPr lang="en-US" dirty="0"/>
              <a:t>images that typically consist of a picture and a witty message or a </a:t>
            </a:r>
            <a:r>
              <a:rPr lang="en-US" dirty="0" smtClean="0"/>
              <a:t>catchphrase. </a:t>
            </a:r>
          </a:p>
          <a:p>
            <a:r>
              <a:rPr lang="en-US" dirty="0" smtClean="0"/>
              <a:t>Some </a:t>
            </a:r>
            <a:r>
              <a:rPr lang="en-US" dirty="0"/>
              <a:t>common features of an image macro include: </a:t>
            </a:r>
          </a:p>
          <a:p>
            <a:pPr lvl="1"/>
            <a:r>
              <a:rPr lang="en-US" dirty="0" smtClean="0"/>
              <a:t>The </a:t>
            </a:r>
            <a:r>
              <a:rPr lang="en-US" dirty="0"/>
              <a:t>image of a person or an animal. </a:t>
            </a:r>
          </a:p>
          <a:p>
            <a:pPr lvl="1"/>
            <a:r>
              <a:rPr lang="en-US" dirty="0"/>
              <a:t>Text is overlaid, typically using impact font with white text. </a:t>
            </a:r>
          </a:p>
          <a:p>
            <a:pPr lvl="1"/>
            <a:r>
              <a:rPr lang="en-US" dirty="0"/>
              <a:t>It must be easily replicated, with other users being able to swap out the existing text for their own </a:t>
            </a:r>
            <a:endParaRPr lang="en-US" dirty="0" smtClean="0"/>
          </a:p>
          <a:p>
            <a:pPr lvl="1"/>
            <a:r>
              <a:rPr lang="en-US" dirty="0" smtClean="0"/>
              <a:t>The font used is ‘Impact’</a:t>
            </a:r>
            <a:r>
              <a:rPr lang="en-US" dirty="0" smtClean="0"/>
              <a:t/>
            </a:r>
            <a:br>
              <a:rPr lang="en-US" dirty="0" smtClean="0"/>
            </a:br>
            <a:endParaRPr lang="en-US" dirty="0" smtClean="0"/>
          </a:p>
          <a:p>
            <a:endParaRPr lang="en-US" dirty="0"/>
          </a:p>
        </p:txBody>
      </p:sp>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338" name="Picture 2" descr="mage result for image macro me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7365" y="2855595"/>
            <a:ext cx="4566435" cy="2591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85686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Internet Memes as a Form of Participatory Culture </a:t>
            </a:r>
          </a:p>
        </p:txBody>
      </p:sp>
      <p:sp>
        <p:nvSpPr>
          <p:cNvPr id="8" name="Content Placeholder 7"/>
          <p:cNvSpPr>
            <a:spLocks noGrp="1"/>
          </p:cNvSpPr>
          <p:nvPr>
            <p:ph idx="1"/>
          </p:nvPr>
        </p:nvSpPr>
        <p:spPr>
          <a:xfrm>
            <a:off x="838198" y="1825626"/>
            <a:ext cx="5489450" cy="4904358"/>
          </a:xfrm>
          <a:ln>
            <a:solidFill>
              <a:srgbClr val="FF0000"/>
            </a:solidFill>
          </a:ln>
        </p:spPr>
        <p:txBody>
          <a:bodyPr>
            <a:normAutofit fontScale="70000" lnSpcReduction="20000"/>
          </a:bodyPr>
          <a:lstStyle/>
          <a:p>
            <a:r>
              <a:rPr lang="en-US" dirty="0"/>
              <a:t>Part of the reason that image macros have become so popular is because of how easily they can be spread. A new variation of an image macro might be made on one of the many websites that exist solely to create memes, or they be made on an individual’s computer using Photoshop or other image manipulation software and then uploaded to an image sharing site such as </a:t>
            </a:r>
            <a:r>
              <a:rPr lang="en-US" dirty="0" err="1"/>
              <a:t>flickr.com</a:t>
            </a:r>
            <a:r>
              <a:rPr lang="en-US" dirty="0"/>
              <a:t> or </a:t>
            </a:r>
            <a:r>
              <a:rPr lang="en-US" dirty="0" err="1"/>
              <a:t>imgur.com</a:t>
            </a:r>
            <a:r>
              <a:rPr lang="en-US" dirty="0"/>
              <a:t>. From there, a photo might be saved, and re-shared - each share taking it one step further away from the original author. </a:t>
            </a:r>
          </a:p>
          <a:p>
            <a:r>
              <a:rPr lang="en-US" dirty="0"/>
              <a:t>The reliance on stock photo and lack of attribution to any particular author are both problems when attempting to trace the history of a particular meme, however sites such as </a:t>
            </a:r>
            <a:r>
              <a:rPr lang="en-US" dirty="0" err="1"/>
              <a:t>knowyourmeme.com</a:t>
            </a:r>
            <a:r>
              <a:rPr lang="en-US" dirty="0"/>
              <a:t> use crowdsourcing to figure out the origin stories of popular image macros. </a:t>
            </a:r>
          </a:p>
          <a:p>
            <a:pPr marL="457200" lvl="1" indent="0">
              <a:buNone/>
            </a:pPr>
            <a:r>
              <a:rPr lang="en-US" dirty="0"/>
              <a:t/>
            </a:r>
            <a:br>
              <a:rPr lang="en-US" dirty="0"/>
            </a:br>
            <a:endParaRPr lang="en-US" dirty="0"/>
          </a:p>
          <a:p>
            <a:endParaRPr lang="en-US" dirty="0"/>
          </a:p>
        </p:txBody>
      </p:sp>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5846" y="1825626"/>
            <a:ext cx="3921752" cy="2060842"/>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5846" y="4021406"/>
            <a:ext cx="3921752" cy="2643632"/>
          </a:xfrm>
          <a:prstGeom prst="rect">
            <a:avLst/>
          </a:prstGeom>
        </p:spPr>
      </p:pic>
    </p:spTree>
    <p:extLst>
      <p:ext uri="{BB962C8B-B14F-4D97-AF65-F5344CB8AC3E}">
        <p14:creationId xmlns:p14="http://schemas.microsoft.com/office/powerpoint/2010/main" val="3551189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Internet Memes as a Form of Participatory Culture </a:t>
            </a:r>
          </a:p>
        </p:txBody>
      </p:sp>
      <p:sp>
        <p:nvSpPr>
          <p:cNvPr id="8" name="Content Placeholder 7"/>
          <p:cNvSpPr>
            <a:spLocks noGrp="1"/>
          </p:cNvSpPr>
          <p:nvPr>
            <p:ph idx="1"/>
          </p:nvPr>
        </p:nvSpPr>
        <p:spPr>
          <a:xfrm>
            <a:off x="838198" y="1825626"/>
            <a:ext cx="5489450" cy="4904358"/>
          </a:xfrm>
          <a:ln>
            <a:solidFill>
              <a:srgbClr val="FF0000"/>
            </a:solidFill>
          </a:ln>
        </p:spPr>
        <p:txBody>
          <a:bodyPr>
            <a:normAutofit fontScale="70000" lnSpcReduction="20000"/>
          </a:bodyPr>
          <a:lstStyle/>
          <a:p>
            <a:r>
              <a:rPr lang="en-US" dirty="0"/>
              <a:t>One example of an author being identified comes from late 2016’s “Evil Kermit” meme. </a:t>
            </a:r>
            <a:r>
              <a:rPr lang="en-US" dirty="0" smtClean="0"/>
              <a:t> A columnist from </a:t>
            </a:r>
            <a:r>
              <a:rPr lang="en-US" i="1" dirty="0" smtClean="0"/>
              <a:t>The </a:t>
            </a:r>
            <a:r>
              <a:rPr lang="en-US" i="1" dirty="0"/>
              <a:t>Verge </a:t>
            </a:r>
            <a:r>
              <a:rPr lang="en-US" dirty="0" smtClean="0"/>
              <a:t>was </a:t>
            </a:r>
            <a:r>
              <a:rPr lang="en-US" dirty="0"/>
              <a:t>able to track down the first instance of the meme and ask the author about their intentions for creating it. </a:t>
            </a:r>
            <a:r>
              <a:rPr lang="en-US" dirty="0" smtClean="0"/>
              <a:t>Important </a:t>
            </a:r>
            <a:r>
              <a:rPr lang="en-US" dirty="0"/>
              <a:t>here is how even though the first instance of the meme was almost instantly identified, Evil Kermit quickly took on a life of its own beyond the author’s original picture and text combination</a:t>
            </a:r>
            <a:r>
              <a:rPr lang="en-US" dirty="0" smtClean="0"/>
              <a:t>.</a:t>
            </a:r>
          </a:p>
          <a:p>
            <a:r>
              <a:rPr lang="en-US" dirty="0"/>
              <a:t>On November 6th, 2016, </a:t>
            </a:r>
            <a:r>
              <a:rPr lang="en-US" dirty="0">
                <a:hlinkClick r:id="rId3"/>
              </a:rPr>
              <a:t>Twitter</a:t>
            </a:r>
            <a:r>
              <a:rPr lang="en-US" dirty="0"/>
              <a:t> user @</a:t>
            </a:r>
            <a:r>
              <a:rPr lang="en-US" dirty="0" err="1"/>
              <a:t>aaannnnyyyyaaaa</a:t>
            </a:r>
            <a:r>
              <a:rPr lang="en-US" baseline="30000" dirty="0">
                <a:hlinkClick r:id="rId4"/>
              </a:rPr>
              <a:t>[1]</a:t>
            </a:r>
            <a:r>
              <a:rPr lang="en-US" dirty="0"/>
              <a:t> tweeted a screenshot of Kermit the Frog standing next to a </a:t>
            </a:r>
            <a:r>
              <a:rPr lang="en-US" dirty="0" err="1"/>
              <a:t>Sith</a:t>
            </a:r>
            <a:r>
              <a:rPr lang="en-US" dirty="0"/>
              <a:t> version of himself with the caption "me: sees a fluffy dog / me to me: steal him" (shown below). Within 10 days, the tweet gained over 31,800 likes and 22,500 retweets</a:t>
            </a:r>
            <a:r>
              <a:rPr lang="en-US" dirty="0" smtClean="0"/>
              <a:t>.</a:t>
            </a:r>
          </a:p>
          <a:p>
            <a:r>
              <a:rPr lang="en-US" dirty="0"/>
              <a:t>Read more here: </a:t>
            </a:r>
            <a:r>
              <a:rPr lang="en-US" dirty="0">
                <a:hlinkClick r:id="rId5"/>
              </a:rPr>
              <a:t>https://</a:t>
            </a:r>
            <a:r>
              <a:rPr lang="en-US" dirty="0" smtClean="0">
                <a:hlinkClick r:id="rId5"/>
              </a:rPr>
              <a:t>www.theverge.com/2016/11/17/13650972/evil-kermit-meme-twitter</a:t>
            </a:r>
            <a:r>
              <a:rPr lang="en-US" dirty="0" smtClean="0"/>
              <a:t> </a:t>
            </a:r>
            <a:r>
              <a:rPr lang="en-US" dirty="0"/>
              <a:t/>
            </a:r>
            <a:br>
              <a:rPr lang="en-US" dirty="0"/>
            </a:br>
            <a:endParaRPr lang="en-US" dirty="0"/>
          </a:p>
          <a:p>
            <a:endParaRPr lang="en-US" dirty="0"/>
          </a:p>
        </p:txBody>
      </p:sp>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7410" name="Picture 2" descr="ried apricot hater + Follow me: sees a fluffy dog me to me: steal him RETWEETS LIKES 22,519 31,802 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94576" y="2263267"/>
            <a:ext cx="4048125" cy="4029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31486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Internet Memes as a Form of Participatory Culture </a:t>
            </a:r>
          </a:p>
        </p:txBody>
      </p:sp>
      <p:sp>
        <p:nvSpPr>
          <p:cNvPr id="8" name="Content Placeholder 7"/>
          <p:cNvSpPr>
            <a:spLocks noGrp="1"/>
          </p:cNvSpPr>
          <p:nvPr>
            <p:ph idx="1"/>
          </p:nvPr>
        </p:nvSpPr>
        <p:spPr>
          <a:xfrm>
            <a:off x="838198" y="1825626"/>
            <a:ext cx="5489450" cy="4904358"/>
          </a:xfrm>
          <a:ln>
            <a:solidFill>
              <a:srgbClr val="FF0000"/>
            </a:solidFill>
          </a:ln>
        </p:spPr>
        <p:txBody>
          <a:bodyPr>
            <a:normAutofit fontScale="92500" lnSpcReduction="20000"/>
          </a:bodyPr>
          <a:lstStyle/>
          <a:p>
            <a:r>
              <a:rPr lang="en-US" dirty="0"/>
              <a:t>This is an important reminder is an important reminder that the person who posts a meme to their social networking page is not necessarily the person who originally created it. At this point the key lesson for your own social media practices is that if your plans are to create viral media, you may not necessarily be credited as its author if and when your creations do go viral. </a:t>
            </a:r>
          </a:p>
          <a:p>
            <a:r>
              <a:rPr lang="en-US" dirty="0"/>
              <a:t>Someone else may attempt to take credit for your meme and/or monetize it before you do. We will return to these issues surrounding monetization and </a:t>
            </a:r>
            <a:r>
              <a:rPr lang="en-US" dirty="0" err="1" smtClean="0"/>
              <a:t>labour</a:t>
            </a:r>
            <a:r>
              <a:rPr lang="en-US" dirty="0" smtClean="0"/>
              <a:t>.</a:t>
            </a:r>
            <a:endParaRPr lang="en-US" dirty="0"/>
          </a:p>
        </p:txBody>
      </p:sp>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7410" name="Picture 2" descr="ried apricot hater + Follow me: sees a fluffy dog me to me: steal him RETWEETS LIKES 22,519 31,802 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4576" y="2263267"/>
            <a:ext cx="4048125" cy="4029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32053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a:t>Internet Memes as a Form of Participatory Culture </a:t>
            </a:r>
          </a:p>
        </p:txBody>
      </p:sp>
      <p:sp>
        <p:nvSpPr>
          <p:cNvPr id="8" name="Content Placeholder 7"/>
          <p:cNvSpPr>
            <a:spLocks noGrp="1"/>
          </p:cNvSpPr>
          <p:nvPr>
            <p:ph idx="1"/>
          </p:nvPr>
        </p:nvSpPr>
        <p:spPr>
          <a:xfrm>
            <a:off x="838198" y="1825626"/>
            <a:ext cx="5489450" cy="4904358"/>
          </a:xfrm>
          <a:ln>
            <a:solidFill>
              <a:srgbClr val="FF0000"/>
            </a:solidFill>
          </a:ln>
        </p:spPr>
        <p:txBody>
          <a:bodyPr>
            <a:normAutofit fontScale="62500" lnSpcReduction="20000"/>
          </a:bodyPr>
          <a:lstStyle/>
          <a:p>
            <a:r>
              <a:rPr lang="en-US" dirty="0"/>
              <a:t>Also important to note is that the meanings behind certain memes can shift over time. </a:t>
            </a:r>
            <a:r>
              <a:rPr lang="en-US" dirty="0" smtClean="0"/>
              <a:t>For instance, there is the case of </a:t>
            </a:r>
            <a:r>
              <a:rPr lang="en-US" dirty="0"/>
              <a:t>“</a:t>
            </a:r>
            <a:r>
              <a:rPr lang="en-US" dirty="0" err="1"/>
              <a:t>Pepe</a:t>
            </a:r>
            <a:r>
              <a:rPr lang="en-US" dirty="0"/>
              <a:t> the Frog” and how this particular meme has (rightly or not) become associated with the alt-right movement. </a:t>
            </a:r>
          </a:p>
          <a:p>
            <a:r>
              <a:rPr lang="en-US" dirty="0" smtClean="0"/>
              <a:t>Consider the imagined audience (i.e. the </a:t>
            </a:r>
            <a:r>
              <a:rPr lang="en-US" dirty="0" smtClean="0"/>
              <a:t>mental </a:t>
            </a:r>
            <a:r>
              <a:rPr lang="en-US" dirty="0"/>
              <a:t>conceptualization of the people with whom we are </a:t>
            </a:r>
            <a:r>
              <a:rPr lang="en-US" dirty="0" smtClean="0"/>
              <a:t>communicating). </a:t>
            </a:r>
            <a:r>
              <a:rPr lang="en-US" dirty="0"/>
              <a:t>W</a:t>
            </a:r>
            <a:r>
              <a:rPr lang="en-US" dirty="0" smtClean="0"/>
              <a:t>hile </a:t>
            </a:r>
            <a:r>
              <a:rPr lang="en-US" dirty="0"/>
              <a:t>you may post a meme that would be understood and appreciated by your school friends, thanks to the phenomenon of context collapse, it will </a:t>
            </a:r>
            <a:r>
              <a:rPr lang="en-US" dirty="0" smtClean="0"/>
              <a:t>might also be </a:t>
            </a:r>
            <a:r>
              <a:rPr lang="en-US" dirty="0"/>
              <a:t>seen by family and co-workers. </a:t>
            </a:r>
          </a:p>
          <a:p>
            <a:r>
              <a:rPr lang="en-US" dirty="0"/>
              <a:t>For example, if you share a </a:t>
            </a:r>
            <a:r>
              <a:rPr lang="en-US" dirty="0" err="1"/>
              <a:t>Pepe</a:t>
            </a:r>
            <a:r>
              <a:rPr lang="en-US" dirty="0"/>
              <a:t> meme with your friends, they may know that you have been using the meme long before its current shift in meaning. However, a family member who has only been introduced to </a:t>
            </a:r>
            <a:r>
              <a:rPr lang="en-US" dirty="0" err="1"/>
              <a:t>Pepe</a:t>
            </a:r>
            <a:r>
              <a:rPr lang="en-US" dirty="0"/>
              <a:t> through coverage about its newer associations with the alt-right movement may interpret it as a signal that you hold particular beliefs. Whether or not you will share such content is another decision you will have to make as you craft your professional social media identity beyond this course. </a:t>
            </a:r>
          </a:p>
          <a:p>
            <a:endParaRPr lang="en-US" dirty="0"/>
          </a:p>
        </p:txBody>
      </p:sp>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3"/>
          <a:stretch>
            <a:fillRect/>
          </a:stretch>
        </p:blipFill>
        <p:spPr>
          <a:xfrm>
            <a:off x="6934200" y="2834640"/>
            <a:ext cx="4145280" cy="2487168"/>
          </a:xfrm>
          <a:prstGeom prst="rect">
            <a:avLst/>
          </a:prstGeom>
        </p:spPr>
      </p:pic>
    </p:spTree>
    <p:extLst>
      <p:ext uri="{BB962C8B-B14F-4D97-AF65-F5344CB8AC3E}">
        <p14:creationId xmlns:p14="http://schemas.microsoft.com/office/powerpoint/2010/main" val="16523690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Affinity Groups</a:t>
            </a:r>
            <a:endParaRPr lang="en-US" dirty="0"/>
          </a:p>
        </p:txBody>
      </p:sp>
      <p:sp>
        <p:nvSpPr>
          <p:cNvPr id="8" name="Content Placeholder 7"/>
          <p:cNvSpPr>
            <a:spLocks noGrp="1"/>
          </p:cNvSpPr>
          <p:nvPr>
            <p:ph idx="1"/>
          </p:nvPr>
        </p:nvSpPr>
        <p:spPr>
          <a:xfrm>
            <a:off x="838198" y="1825626"/>
            <a:ext cx="5489450" cy="4904358"/>
          </a:xfrm>
          <a:ln>
            <a:solidFill>
              <a:srgbClr val="FF0000"/>
            </a:solidFill>
          </a:ln>
        </p:spPr>
        <p:txBody>
          <a:bodyPr>
            <a:normAutofit fontScale="77500" lnSpcReduction="20000"/>
          </a:bodyPr>
          <a:lstStyle/>
          <a:p>
            <a:r>
              <a:rPr lang="en-US" dirty="0"/>
              <a:t>In </a:t>
            </a:r>
            <a:r>
              <a:rPr lang="en-US" dirty="0" smtClean="0"/>
              <a:t>the last lecture, </a:t>
            </a:r>
            <a:r>
              <a:rPr lang="en-US" dirty="0"/>
              <a:t>you were introduced to the concept of </a:t>
            </a:r>
            <a:r>
              <a:rPr lang="en-US" dirty="0" err="1"/>
              <a:t>homophily</a:t>
            </a:r>
            <a:r>
              <a:rPr lang="en-US" dirty="0"/>
              <a:t>, </a:t>
            </a:r>
            <a:r>
              <a:rPr lang="en-US" dirty="0" smtClean="0"/>
              <a:t>that groups of likeminded people will tend to be attracted to each other. Sometimes this </a:t>
            </a:r>
            <a:r>
              <a:rPr lang="en-US" dirty="0"/>
              <a:t>leads to a filter bubble, or an oversaturation of certain types of information at the expense of dissenting or alternative viewpoints. </a:t>
            </a:r>
          </a:p>
          <a:p>
            <a:r>
              <a:rPr lang="en-US" dirty="0"/>
              <a:t>Another way that likeminded people come together is by becoming part of an </a:t>
            </a:r>
            <a:r>
              <a:rPr lang="en-US" b="1" dirty="0"/>
              <a:t>affinity group</a:t>
            </a:r>
            <a:r>
              <a:rPr lang="en-US" dirty="0"/>
              <a:t>. This refers to </a:t>
            </a:r>
            <a:r>
              <a:rPr lang="en-US" u="sng" dirty="0"/>
              <a:t>a group of people who are brought together by a common interest in a particular activity or subject matter.</a:t>
            </a:r>
            <a:r>
              <a:rPr lang="en-US" dirty="0"/>
              <a:t> Affinity groups share some degree of overlap with the third places we discussed </a:t>
            </a:r>
            <a:r>
              <a:rPr lang="en-US" dirty="0" smtClean="0"/>
              <a:t>previously, </a:t>
            </a:r>
            <a:r>
              <a:rPr lang="en-US" dirty="0"/>
              <a:t>the space for interaction that exists outside one’s home and workspace. The primary difference here is that an affinity group can form in any of these venues, not just the third place. </a:t>
            </a:r>
          </a:p>
          <a:p>
            <a:endParaRPr lang="en-US" dirty="0"/>
          </a:p>
        </p:txBody>
      </p:sp>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2" descr="mage result for affinity group"/>
          <p:cNvSpPr>
            <a:spLocks noChangeAspect="1" noChangeArrowheads="1"/>
          </p:cNvSpPr>
          <p:nvPr/>
        </p:nvSpPr>
        <p:spPr bwMode="auto">
          <a:xfrm>
            <a:off x="0" y="0"/>
            <a:ext cx="3190875" cy="14287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484" name="Picture 4"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2191" y="2779776"/>
            <a:ext cx="5026929" cy="2825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6633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Affinity Groups</a:t>
            </a:r>
            <a:endParaRPr lang="en-US" dirty="0"/>
          </a:p>
        </p:txBody>
      </p:sp>
      <p:sp>
        <p:nvSpPr>
          <p:cNvPr id="8" name="Content Placeholder 7"/>
          <p:cNvSpPr>
            <a:spLocks noGrp="1"/>
          </p:cNvSpPr>
          <p:nvPr>
            <p:ph idx="1"/>
          </p:nvPr>
        </p:nvSpPr>
        <p:spPr>
          <a:xfrm>
            <a:off x="838198" y="1825626"/>
            <a:ext cx="5489450" cy="4904358"/>
          </a:xfrm>
          <a:ln>
            <a:solidFill>
              <a:srgbClr val="FF0000"/>
            </a:solidFill>
          </a:ln>
        </p:spPr>
        <p:txBody>
          <a:bodyPr>
            <a:normAutofit fontScale="70000" lnSpcReduction="20000"/>
          </a:bodyPr>
          <a:lstStyle/>
          <a:p>
            <a:r>
              <a:rPr lang="en-US" dirty="0"/>
              <a:t>Returning to the Kate </a:t>
            </a:r>
            <a:r>
              <a:rPr lang="en-US" dirty="0" err="1"/>
              <a:t>Miltner</a:t>
            </a:r>
            <a:r>
              <a:rPr lang="en-US" dirty="0"/>
              <a:t> reading, her research into </a:t>
            </a:r>
            <a:r>
              <a:rPr lang="en-US" dirty="0" err="1"/>
              <a:t>LOLCats</a:t>
            </a:r>
            <a:r>
              <a:rPr lang="en-US" dirty="0"/>
              <a:t> found that people who share and appreciate this particular form of meme tended to fall into one of three groups: </a:t>
            </a:r>
          </a:p>
          <a:p>
            <a:pPr lvl="1"/>
            <a:r>
              <a:rPr lang="en-US" dirty="0"/>
              <a:t>The casual users who shared but rarely made their own. </a:t>
            </a:r>
          </a:p>
          <a:p>
            <a:pPr lvl="1"/>
            <a:r>
              <a:rPr lang="en-US" dirty="0"/>
              <a:t>A group of people who associated this particular type of meme with nostalgia. </a:t>
            </a:r>
          </a:p>
          <a:p>
            <a:pPr lvl="1"/>
            <a:r>
              <a:rPr lang="en-US" dirty="0"/>
              <a:t>A group of people heavily invested in the making and sharing of new </a:t>
            </a:r>
            <a:r>
              <a:rPr lang="en-US" dirty="0" err="1"/>
              <a:t>LOLCat</a:t>
            </a:r>
            <a:r>
              <a:rPr lang="en-US" dirty="0"/>
              <a:t> imagery. </a:t>
            </a:r>
          </a:p>
          <a:p>
            <a:r>
              <a:rPr lang="en-US" dirty="0"/>
              <a:t>This third group of users, the group that </a:t>
            </a:r>
            <a:r>
              <a:rPr lang="en-US" dirty="0" err="1"/>
              <a:t>Miltner</a:t>
            </a:r>
            <a:r>
              <a:rPr lang="en-US" dirty="0"/>
              <a:t> has dubbed the </a:t>
            </a:r>
            <a:r>
              <a:rPr lang="en-US" dirty="0" err="1"/>
              <a:t>Cheezfrenz</a:t>
            </a:r>
            <a:r>
              <a:rPr lang="en-US" dirty="0"/>
              <a:t>, represents an example of an affinity group that have been brought together via social media. Here she describes the use of a particular vernacular (</a:t>
            </a:r>
            <a:r>
              <a:rPr lang="en-US" dirty="0" err="1"/>
              <a:t>lolspeak</a:t>
            </a:r>
            <a:r>
              <a:rPr lang="en-US" dirty="0"/>
              <a:t>) but also a community that meets the Jenkins’ definitions of participatory culture discussed earlier in this Module. </a:t>
            </a:r>
          </a:p>
          <a:p>
            <a:pPr marL="0" indent="0">
              <a:buNone/>
            </a:pPr>
            <a:endParaRPr lang="en-US" dirty="0"/>
          </a:p>
          <a:p>
            <a:endParaRPr lang="en-US" dirty="0"/>
          </a:p>
        </p:txBody>
      </p:sp>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1506" name="Picture 2" descr="mage result for Cheezfren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6075" y="2286000"/>
            <a:ext cx="4657725" cy="3495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10221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Affinity Groups</a:t>
            </a:r>
            <a:endParaRPr lang="en-US" dirty="0"/>
          </a:p>
        </p:txBody>
      </p:sp>
      <p:sp>
        <p:nvSpPr>
          <p:cNvPr id="8" name="Content Placeholder 7"/>
          <p:cNvSpPr>
            <a:spLocks noGrp="1"/>
          </p:cNvSpPr>
          <p:nvPr>
            <p:ph idx="1"/>
          </p:nvPr>
        </p:nvSpPr>
        <p:spPr>
          <a:xfrm>
            <a:off x="838198" y="1825626"/>
            <a:ext cx="5489450" cy="4904358"/>
          </a:xfrm>
          <a:ln>
            <a:solidFill>
              <a:srgbClr val="FF0000"/>
            </a:solidFill>
          </a:ln>
        </p:spPr>
        <p:txBody>
          <a:bodyPr>
            <a:normAutofit fontScale="77500" lnSpcReduction="20000"/>
          </a:bodyPr>
          <a:lstStyle/>
          <a:p>
            <a:r>
              <a:rPr lang="en-US" dirty="0"/>
              <a:t>Thus far, the </a:t>
            </a:r>
            <a:r>
              <a:rPr lang="en-US" dirty="0" smtClean="0"/>
              <a:t>examples of memes you have been introduced to have focused on jokes or other amusing web content that is shared via social media, email, websites, or any other form of technology that allows us to communicate with each other. </a:t>
            </a:r>
          </a:p>
          <a:p>
            <a:r>
              <a:rPr lang="en-US" dirty="0" smtClean="0"/>
              <a:t>However, research on memes has shown that customizing and sharing of image macros has become a key part of online political dialogue, such as sharing opinions about an upcoming election. </a:t>
            </a:r>
          </a:p>
          <a:p>
            <a:r>
              <a:rPr lang="en-US" dirty="0" smtClean="0"/>
              <a:t>The </a:t>
            </a:r>
            <a:r>
              <a:rPr lang="en-US" dirty="0"/>
              <a:t>proper usage of a particular meme can also be used as a way to signal to others that you are an insider or a member of a particular group - in the case of the </a:t>
            </a:r>
            <a:r>
              <a:rPr lang="en-US" dirty="0" err="1"/>
              <a:t>Miltner</a:t>
            </a:r>
            <a:r>
              <a:rPr lang="en-US" dirty="0"/>
              <a:t> article this would be a community’s member ability to speak “perfect LOL”. </a:t>
            </a:r>
          </a:p>
          <a:p>
            <a:endParaRPr lang="en-US" dirty="0"/>
          </a:p>
        </p:txBody>
      </p:sp>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descr="mage result for political me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4304" y="2055813"/>
            <a:ext cx="4169664" cy="4358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62223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Affinity Groups</a:t>
            </a:r>
            <a:endParaRPr lang="en-US" dirty="0"/>
          </a:p>
        </p:txBody>
      </p:sp>
      <p:sp>
        <p:nvSpPr>
          <p:cNvPr id="8" name="Content Placeholder 7"/>
          <p:cNvSpPr>
            <a:spLocks noGrp="1"/>
          </p:cNvSpPr>
          <p:nvPr>
            <p:ph idx="1"/>
          </p:nvPr>
        </p:nvSpPr>
        <p:spPr>
          <a:xfrm>
            <a:off x="838198" y="1825626"/>
            <a:ext cx="5489450" cy="4904358"/>
          </a:xfrm>
          <a:ln>
            <a:solidFill>
              <a:srgbClr val="FF0000"/>
            </a:solidFill>
          </a:ln>
        </p:spPr>
        <p:txBody>
          <a:bodyPr>
            <a:normAutofit fontScale="70000" lnSpcReduction="20000"/>
          </a:bodyPr>
          <a:lstStyle/>
          <a:p>
            <a:r>
              <a:rPr lang="en-US" dirty="0"/>
              <a:t>The ability to make memes that are legible to other users is a form of digital literacy. In her article deconstructing a meme that was popular in late 2009/early 2010, Whitney Phillips (whose work on Internet trolling was discussed in Identities Part II: Deception and Trolling) makes an important observation that image macros work tap into a shared cultural understanding: </a:t>
            </a:r>
          </a:p>
          <a:p>
            <a:pPr lvl="1"/>
            <a:r>
              <a:rPr lang="en-US" dirty="0"/>
              <a:t>“Contrary to the assumption that memes hop arbitrarily from self-contained monad to self-contained monad, memes as they operate within </a:t>
            </a:r>
            <a:r>
              <a:rPr lang="en-US" dirty="0" err="1"/>
              <a:t>trolldom</a:t>
            </a:r>
            <a:r>
              <a:rPr lang="en-US" dirty="0"/>
              <a:t> exist in </a:t>
            </a:r>
            <a:r>
              <a:rPr lang="en-US" dirty="0" err="1"/>
              <a:t>synecdochical</a:t>
            </a:r>
            <a:r>
              <a:rPr lang="en-US" dirty="0"/>
              <a:t> relationship to the culture in which they inhere. In other words, memes spread-that is, they are actively engaged and/or remixed into </a:t>
            </a:r>
            <a:r>
              <a:rPr lang="en-US" dirty="0" smtClean="0"/>
              <a:t>existence-because </a:t>
            </a:r>
            <a:r>
              <a:rPr lang="en-US" dirty="0"/>
              <a:t>something about a given image or phrase or video or whatever lines up with an already-established set of linguistic and cultural norms. In recognizing this connection, a troll is able to assert his or her cultural literacy and to bolster the scaffolding on which trolling as a whole is based, framing every act of reception as an act of cultural production.” </a:t>
            </a:r>
            <a:r>
              <a:rPr lang="en-US" i="1" dirty="0" smtClean="0"/>
              <a:t>(</a:t>
            </a:r>
            <a:r>
              <a:rPr lang="en-US" i="1" dirty="0"/>
              <a:t>Phillips, 2013). </a:t>
            </a:r>
            <a:endParaRPr lang="en-US" dirty="0"/>
          </a:p>
          <a:p>
            <a:endParaRPr lang="en-US" dirty="0"/>
          </a:p>
        </p:txBody>
      </p:sp>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3554" name="Picture 2" descr="mage result for success kid me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6912" y="2529967"/>
            <a:ext cx="3514725" cy="3495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44246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Affinity Groups</a:t>
            </a:r>
            <a:endParaRPr lang="en-US" dirty="0"/>
          </a:p>
        </p:txBody>
      </p:sp>
      <p:sp>
        <p:nvSpPr>
          <p:cNvPr id="8" name="Content Placeholder 7"/>
          <p:cNvSpPr>
            <a:spLocks noGrp="1"/>
          </p:cNvSpPr>
          <p:nvPr>
            <p:ph idx="1"/>
          </p:nvPr>
        </p:nvSpPr>
        <p:spPr>
          <a:xfrm>
            <a:off x="838198" y="1825626"/>
            <a:ext cx="5526026" cy="3498849"/>
          </a:xfrm>
          <a:ln>
            <a:solidFill>
              <a:srgbClr val="FF0000"/>
            </a:solidFill>
          </a:ln>
        </p:spPr>
        <p:txBody>
          <a:bodyPr>
            <a:normAutofit/>
          </a:bodyPr>
          <a:lstStyle/>
          <a:p>
            <a:pPr marL="0" indent="0">
              <a:buNone/>
            </a:pPr>
            <a:r>
              <a:rPr lang="en-US" dirty="0"/>
              <a:t>A final example of a meme being used to create a sense of community and belonging is “Kilroy was Here”, a text and image combination that pre-dates the internet. Soldiers fighting in World War II would graffiti this face and the phrase “Kilroy was here” all over the world. </a:t>
            </a:r>
          </a:p>
        </p:txBody>
      </p:sp>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4578" name="Picture 2" descr="elated ima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2742" y="2651760"/>
            <a:ext cx="5170648" cy="26727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18347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Going Viral</a:t>
            </a:r>
            <a:endParaRPr lang="en-US" dirty="0"/>
          </a:p>
        </p:txBody>
      </p:sp>
      <p:sp>
        <p:nvSpPr>
          <p:cNvPr id="8" name="Content Placeholder 7"/>
          <p:cNvSpPr>
            <a:spLocks noGrp="1"/>
          </p:cNvSpPr>
          <p:nvPr>
            <p:ph idx="1"/>
          </p:nvPr>
        </p:nvSpPr>
        <p:spPr>
          <a:xfrm>
            <a:off x="838198" y="1825626"/>
            <a:ext cx="10515602" cy="4465446"/>
          </a:xfrm>
          <a:ln>
            <a:solidFill>
              <a:srgbClr val="FF0000"/>
            </a:solidFill>
          </a:ln>
        </p:spPr>
        <p:txBody>
          <a:bodyPr>
            <a:normAutofit fontScale="92500" lnSpcReduction="20000"/>
          </a:bodyPr>
          <a:lstStyle/>
          <a:p>
            <a:r>
              <a:rPr lang="en-US" dirty="0" smtClean="0"/>
              <a:t>A meme cannot become established unless it gains widespread attention, or “goes viral”</a:t>
            </a:r>
            <a:endParaRPr lang="en-US" dirty="0" smtClean="0"/>
          </a:p>
          <a:p>
            <a:r>
              <a:rPr lang="en-US" dirty="0" smtClean="0"/>
              <a:t>Something </a:t>
            </a:r>
            <a:r>
              <a:rPr lang="en-US" dirty="0"/>
              <a:t>that “</a:t>
            </a:r>
            <a:r>
              <a:rPr lang="en-US" b="1" dirty="0"/>
              <a:t>goes viral</a:t>
            </a:r>
            <a:r>
              <a:rPr lang="en-US" dirty="0"/>
              <a:t>” is an image, video</a:t>
            </a:r>
            <a:r>
              <a:rPr lang="en-US" dirty="0" smtClean="0"/>
              <a:t>, text, </a:t>
            </a:r>
            <a:r>
              <a:rPr lang="en-US" dirty="0"/>
              <a:t>or link that spreads rapidly through a population by being frequently shared with a number of </a:t>
            </a:r>
            <a:r>
              <a:rPr lang="en-US" dirty="0" smtClean="0"/>
              <a:t>individuals</a:t>
            </a:r>
          </a:p>
          <a:p>
            <a:r>
              <a:rPr lang="en-US" dirty="0" err="1"/>
              <a:t>Karine</a:t>
            </a:r>
            <a:r>
              <a:rPr lang="en-US" dirty="0"/>
              <a:t> </a:t>
            </a:r>
            <a:r>
              <a:rPr lang="en-US" dirty="0" err="1"/>
              <a:t>Nahon</a:t>
            </a:r>
            <a:r>
              <a:rPr lang="en-US" dirty="0"/>
              <a:t> and Jeff </a:t>
            </a:r>
            <a:r>
              <a:rPr lang="en-US" dirty="0" err="1"/>
              <a:t>Hemsley</a:t>
            </a:r>
            <a:r>
              <a:rPr lang="en-US" dirty="0"/>
              <a:t> </a:t>
            </a:r>
            <a:r>
              <a:rPr lang="en-US" dirty="0" smtClean="0"/>
              <a:t>(2013) provide </a:t>
            </a:r>
            <a:r>
              <a:rPr lang="en-US" dirty="0"/>
              <a:t>us with an efficient explanation for what </a:t>
            </a:r>
            <a:r>
              <a:rPr lang="en-US" dirty="0" err="1"/>
              <a:t>virality</a:t>
            </a:r>
            <a:r>
              <a:rPr lang="en-US" dirty="0"/>
              <a:t> is and what it constitutes: </a:t>
            </a:r>
          </a:p>
          <a:p>
            <a:pPr lvl="1"/>
            <a:r>
              <a:rPr lang="en-US" dirty="0" err="1"/>
              <a:t>Virality</a:t>
            </a:r>
            <a:r>
              <a:rPr lang="en-US" dirty="0"/>
              <a:t> is a social information flow process where many people simultaneously forward a specific information item, over a short period of time, within their social networks, and where the message spreads beyond their own social networks to different, often distant networks, resulting in a sharp acceleration in the number of people who are exposed to the message....</a:t>
            </a:r>
            <a:r>
              <a:rPr lang="en-US" dirty="0" err="1"/>
              <a:t>virality</a:t>
            </a:r>
            <a:r>
              <a:rPr lang="en-US" dirty="0"/>
              <a:t> is made on the bases of </a:t>
            </a:r>
            <a:r>
              <a:rPr lang="en-US" dirty="0" err="1"/>
              <a:t>i</a:t>
            </a:r>
            <a:r>
              <a:rPr lang="en-US" dirty="0"/>
              <a:t>) the human and social aspects of information sharing from one to another; ii) the speed of spread; iii) the reach in terms of the number of people exposed to the content; and iv) the reach in terms of the distance the information travels by bridging multiple networks. </a:t>
            </a:r>
            <a:r>
              <a:rPr lang="en-US" dirty="0" smtClean="0"/>
              <a:t>(16)</a:t>
            </a:r>
            <a:endParaRPr lang="en-US" dirty="0"/>
          </a:p>
          <a:p>
            <a:endParaRPr lang="en-US" dirty="0"/>
          </a:p>
        </p:txBody>
      </p:sp>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1265832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Going Viral</a:t>
            </a:r>
            <a:endParaRPr lang="en-US" dirty="0"/>
          </a:p>
        </p:txBody>
      </p:sp>
      <p:sp>
        <p:nvSpPr>
          <p:cNvPr id="8" name="Content Placeholder 7"/>
          <p:cNvSpPr>
            <a:spLocks noGrp="1"/>
          </p:cNvSpPr>
          <p:nvPr>
            <p:ph idx="1"/>
          </p:nvPr>
        </p:nvSpPr>
        <p:spPr>
          <a:xfrm>
            <a:off x="838198" y="1825626"/>
            <a:ext cx="10515602" cy="4465446"/>
          </a:xfrm>
          <a:ln>
            <a:solidFill>
              <a:srgbClr val="FF0000"/>
            </a:solidFill>
          </a:ln>
        </p:spPr>
        <p:txBody>
          <a:bodyPr>
            <a:normAutofit fontScale="92500" lnSpcReduction="10000"/>
          </a:bodyPr>
          <a:lstStyle/>
          <a:p>
            <a:r>
              <a:rPr lang="en-US" dirty="0" err="1"/>
              <a:t>Nahon</a:t>
            </a:r>
            <a:r>
              <a:rPr lang="en-US" dirty="0"/>
              <a:t> and </a:t>
            </a:r>
            <a:r>
              <a:rPr lang="en-US" dirty="0" err="1"/>
              <a:t>Hemsley</a:t>
            </a:r>
            <a:r>
              <a:rPr lang="en-US" dirty="0"/>
              <a:t> perceive </a:t>
            </a:r>
            <a:r>
              <a:rPr lang="en-US" dirty="0" err="1"/>
              <a:t>virality</a:t>
            </a:r>
            <a:r>
              <a:rPr lang="en-US" dirty="0"/>
              <a:t> itself as a complex process, comprised of top-down and bottom up forces that blur together to produce such a phenomenon </a:t>
            </a:r>
          </a:p>
          <a:p>
            <a:r>
              <a:rPr lang="en-US" dirty="0"/>
              <a:t>Network gatekeeping is a top-down force, stemming from the capacity for individuals to drive viral information flows through networks and deciding what content to present; </a:t>
            </a:r>
            <a:r>
              <a:rPr lang="en-US" dirty="0" smtClean="0"/>
              <a:t>bottom-up </a:t>
            </a:r>
            <a:r>
              <a:rPr lang="en-US" dirty="0"/>
              <a:t>forces refers to the influence of individuals’ actions on whether or not something goes viral. </a:t>
            </a:r>
          </a:p>
          <a:p>
            <a:r>
              <a:rPr lang="en-US" dirty="0" smtClean="0"/>
              <a:t>“No </a:t>
            </a:r>
            <a:r>
              <a:rPr lang="en-US" dirty="0"/>
              <a:t>matter how much power gatekeepers have, </a:t>
            </a:r>
            <a:r>
              <a:rPr lang="en-US" dirty="0" err="1"/>
              <a:t>virality</a:t>
            </a:r>
            <a:r>
              <a:rPr lang="en-US" dirty="0"/>
              <a:t> is a social process that requires people to share content with each other. Gatekeepers can broadcast content, thereby linking networks, but unless some of the people who engage with the content find it remarkable enough to pass along to their friends, followers, and families, it isn’t a viral event.” </a:t>
            </a:r>
            <a:r>
              <a:rPr lang="en-US" dirty="0" smtClean="0"/>
              <a:t>(59)</a:t>
            </a:r>
            <a:endParaRPr lang="en-US" dirty="0"/>
          </a:p>
          <a:p>
            <a:endParaRPr lang="en-US" dirty="0"/>
          </a:p>
        </p:txBody>
      </p:sp>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732680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Going Viral</a:t>
            </a:r>
            <a:endParaRPr lang="en-US" dirty="0"/>
          </a:p>
        </p:txBody>
      </p:sp>
      <p:sp>
        <p:nvSpPr>
          <p:cNvPr id="8" name="Content Placeholder 7"/>
          <p:cNvSpPr>
            <a:spLocks noGrp="1"/>
          </p:cNvSpPr>
          <p:nvPr>
            <p:ph idx="1"/>
          </p:nvPr>
        </p:nvSpPr>
        <p:spPr>
          <a:xfrm>
            <a:off x="838198" y="1825626"/>
            <a:ext cx="10515602" cy="4465446"/>
          </a:xfrm>
          <a:ln>
            <a:solidFill>
              <a:srgbClr val="FF0000"/>
            </a:solidFill>
          </a:ln>
        </p:spPr>
        <p:txBody>
          <a:bodyPr>
            <a:normAutofit/>
          </a:bodyPr>
          <a:lstStyle/>
          <a:p>
            <a:r>
              <a:rPr lang="en-US" dirty="0"/>
              <a:t>V</a:t>
            </a:r>
            <a:r>
              <a:rPr lang="en-US" dirty="0" smtClean="0"/>
              <a:t>iral </a:t>
            </a:r>
            <a:r>
              <a:rPr lang="en-US" dirty="0"/>
              <a:t>content is said to spread quickly through weak ties, as the item jumps from cluster to cluster, and once in a new cluster, strong ties influence to consume the content </a:t>
            </a:r>
          </a:p>
          <a:p>
            <a:r>
              <a:rPr lang="en-US" dirty="0" smtClean="0"/>
              <a:t>An opinion </a:t>
            </a:r>
            <a:r>
              <a:rPr lang="en-US" dirty="0"/>
              <a:t>leader increases the likelihood of something going viral, and, should a momentum be developed, the item can be featured on the relevant social media platform </a:t>
            </a:r>
          </a:p>
          <a:p>
            <a:endParaRPr lang="en-US" dirty="0"/>
          </a:p>
        </p:txBody>
      </p:sp>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5308861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a:t>
            </a:r>
            <a:r>
              <a:rPr lang="en-US" dirty="0" err="1" smtClean="0"/>
              <a:t>PlaneBae</a:t>
            </a:r>
            <a:r>
              <a:rPr lang="en-US" dirty="0" smtClean="0"/>
              <a:t> (July 3</a:t>
            </a:r>
            <a:r>
              <a:rPr lang="en-US" baseline="30000" dirty="0" smtClean="0"/>
              <a:t>rd</a:t>
            </a:r>
            <a:r>
              <a:rPr lang="en-US" dirty="0" smtClean="0"/>
              <a:t>, 2018)</a:t>
            </a:r>
            <a:endParaRPr lang="en-US" dirty="0"/>
          </a:p>
        </p:txBody>
      </p:sp>
      <p:pic>
        <p:nvPicPr>
          <p:cNvPr id="3" name="Content Placeholder 2">
            <a:hlinkClick r:id="rId3"/>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126544" y="1825625"/>
            <a:ext cx="7938912" cy="4465638"/>
          </a:xfrm>
          <a:ln>
            <a:solidFill>
              <a:srgbClr val="FF0000"/>
            </a:solidFill>
          </a:ln>
        </p:spPr>
      </p:pic>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9368115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a:t>
            </a:r>
            <a:r>
              <a:rPr lang="en-US" dirty="0" err="1" smtClean="0"/>
              <a:t>PlaneBae</a:t>
            </a:r>
            <a:r>
              <a:rPr lang="en-US" dirty="0" smtClean="0"/>
              <a:t> (July 3</a:t>
            </a:r>
            <a:r>
              <a:rPr lang="en-US" baseline="30000" dirty="0" smtClean="0"/>
              <a:t>rd</a:t>
            </a:r>
            <a:r>
              <a:rPr lang="en-US" dirty="0" smtClean="0"/>
              <a:t>, 2018)</a:t>
            </a:r>
            <a:endParaRPr lang="en-US" dirty="0"/>
          </a:p>
        </p:txBody>
      </p:sp>
      <p:pic>
        <p:nvPicPr>
          <p:cNvPr id="3" name="Content Placeholder 2">
            <a:hlinkClick r:id="rId3"/>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126544" y="1825625"/>
            <a:ext cx="7938912" cy="4465638"/>
          </a:xfrm>
          <a:ln>
            <a:solidFill>
              <a:srgbClr val="FF0000"/>
            </a:solidFill>
          </a:ln>
        </p:spPr>
      </p:pic>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6251859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a:t>
            </a:r>
            <a:r>
              <a:rPr lang="en-US" dirty="0" err="1" smtClean="0"/>
              <a:t>PlaneBae</a:t>
            </a:r>
            <a:r>
              <a:rPr lang="en-US" dirty="0" smtClean="0"/>
              <a:t> (July 3</a:t>
            </a:r>
            <a:r>
              <a:rPr lang="en-US" baseline="30000" dirty="0" smtClean="0"/>
              <a:t>rd</a:t>
            </a:r>
            <a:r>
              <a:rPr lang="en-US" dirty="0" smtClean="0"/>
              <a:t>, 2018)</a:t>
            </a:r>
            <a:endParaRPr lang="en-US" dirty="0"/>
          </a:p>
        </p:txBody>
      </p:sp>
      <p:sp>
        <p:nvSpPr>
          <p:cNvPr id="2" name="AutoShape 4" descr="mage result for digital cameras"/>
          <p:cNvSpPr>
            <a:spLocks noChangeAspect="1" noChangeArrowheads="1"/>
          </p:cNvSpPr>
          <p:nvPr/>
        </p:nvSpPr>
        <p:spPr bwMode="auto">
          <a:xfrm>
            <a:off x="0" y="0"/>
            <a:ext cx="3495675" cy="34956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Content Placeholder 3"/>
          <p:cNvSpPr>
            <a:spLocks noGrp="1"/>
          </p:cNvSpPr>
          <p:nvPr>
            <p:ph idx="1"/>
          </p:nvPr>
        </p:nvSpPr>
        <p:spPr>
          <a:ln>
            <a:solidFill>
              <a:srgbClr val="FF0000"/>
            </a:solidFill>
          </a:ln>
        </p:spPr>
        <p:txBody>
          <a:bodyPr>
            <a:normAutofit/>
          </a:bodyPr>
          <a:lstStyle/>
          <a:p>
            <a:r>
              <a:rPr lang="en-US" dirty="0"/>
              <a:t>Would you want your </a:t>
            </a:r>
            <a:r>
              <a:rPr lang="en-US" dirty="0" smtClean="0"/>
              <a:t>photo, video, Twitter thread, etc. </a:t>
            </a:r>
            <a:r>
              <a:rPr lang="en-US" dirty="0"/>
              <a:t>to go viral like </a:t>
            </a:r>
            <a:r>
              <a:rPr lang="en-US" dirty="0" smtClean="0"/>
              <a:t>#</a:t>
            </a:r>
            <a:r>
              <a:rPr lang="en-US" dirty="0" err="1" smtClean="0"/>
              <a:t>PlaneBae</a:t>
            </a:r>
            <a:r>
              <a:rPr lang="en-US" dirty="0" smtClean="0"/>
              <a:t>? Why</a:t>
            </a:r>
            <a:r>
              <a:rPr lang="en-US" dirty="0"/>
              <a:t>?</a:t>
            </a:r>
          </a:p>
          <a:p>
            <a:r>
              <a:rPr lang="en-US" dirty="0"/>
              <a:t>What do you think might be the advantages of having your </a:t>
            </a:r>
            <a:r>
              <a:rPr lang="en-US" dirty="0" smtClean="0"/>
              <a:t>content go </a:t>
            </a:r>
            <a:r>
              <a:rPr lang="en-US" dirty="0"/>
              <a:t>viral? What might be the downside?</a:t>
            </a:r>
          </a:p>
          <a:p>
            <a:r>
              <a:rPr lang="en-US" dirty="0"/>
              <a:t>What do you think will happen with </a:t>
            </a:r>
            <a:r>
              <a:rPr lang="en-US" dirty="0" err="1"/>
              <a:t>Rosey</a:t>
            </a:r>
            <a:r>
              <a:rPr lang="en-US" dirty="0"/>
              <a:t> </a:t>
            </a:r>
            <a:r>
              <a:rPr lang="en-US" dirty="0" smtClean="0"/>
              <a:t>Blair, the comedian who posted the thread? </a:t>
            </a:r>
            <a:r>
              <a:rPr lang="en-US" dirty="0"/>
              <a:t>What about </a:t>
            </a:r>
            <a:r>
              <a:rPr lang="en-US" dirty="0" err="1"/>
              <a:t>Euan</a:t>
            </a:r>
            <a:r>
              <a:rPr lang="en-US" dirty="0"/>
              <a:t> </a:t>
            </a:r>
            <a:r>
              <a:rPr lang="en-US" dirty="0" smtClean="0"/>
              <a:t>Holden and Helen? </a:t>
            </a:r>
            <a:r>
              <a:rPr lang="en-US" dirty="0"/>
              <a:t>Will </a:t>
            </a:r>
            <a:r>
              <a:rPr lang="en-US" dirty="0" smtClean="0"/>
              <a:t>this viral thread lead </a:t>
            </a:r>
            <a:r>
              <a:rPr lang="en-US" dirty="0"/>
              <a:t>to more opportunities than just 15 minutes of fame? Or, do you think </a:t>
            </a:r>
            <a:r>
              <a:rPr lang="en-US" dirty="0" smtClean="0"/>
              <a:t>all three will go back to a normal </a:t>
            </a:r>
            <a:r>
              <a:rPr lang="en-US" dirty="0"/>
              <a:t>life, just with a lot more Twitter followers?</a:t>
            </a:r>
          </a:p>
          <a:p>
            <a:endParaRPr lang="en-US" dirty="0"/>
          </a:p>
        </p:txBody>
      </p:sp>
    </p:spTree>
    <p:extLst>
      <p:ext uri="{BB962C8B-B14F-4D97-AF65-F5344CB8AC3E}">
        <p14:creationId xmlns:p14="http://schemas.microsoft.com/office/powerpoint/2010/main" val="172963608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7894"/>
            <a:ext cx="10515600" cy="1325563"/>
          </a:xfrm>
        </p:spPr>
        <p:style>
          <a:lnRef idx="2">
            <a:schemeClr val="accent2"/>
          </a:lnRef>
          <a:fillRef idx="1">
            <a:schemeClr val="lt1"/>
          </a:fillRef>
          <a:effectRef idx="0">
            <a:schemeClr val="accent2"/>
          </a:effectRef>
          <a:fontRef idx="minor">
            <a:schemeClr val="dk1"/>
          </a:fontRef>
        </p:style>
        <p:txBody>
          <a:bodyPr/>
          <a:lstStyle/>
          <a:p>
            <a:r>
              <a:rPr lang="en-US" dirty="0" smtClean="0"/>
              <a:t>Lecture 8: Community – Internet Cultures</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fontScale="92500" lnSpcReduction="10000"/>
          </a:bodyPr>
          <a:lstStyle/>
          <a:p>
            <a:pPr marL="0" indent="0">
              <a:buNone/>
            </a:pPr>
            <a:r>
              <a:rPr lang="en-US" dirty="0"/>
              <a:t>The goal of this Module has been to illustrate that Internet memes – while often funny or humorous – are not merely silly pictures. In this module we have explored: </a:t>
            </a:r>
          </a:p>
          <a:p>
            <a:r>
              <a:rPr lang="en-US" dirty="0" smtClean="0"/>
              <a:t>Participatory </a:t>
            </a:r>
            <a:r>
              <a:rPr lang="en-US" dirty="0"/>
              <a:t>culture, both its definition and how it breaks from the features associated with </a:t>
            </a:r>
            <a:r>
              <a:rPr lang="en-US" dirty="0" smtClean="0"/>
              <a:t>consumer </a:t>
            </a:r>
            <a:r>
              <a:rPr lang="en-US" dirty="0"/>
              <a:t>culture. </a:t>
            </a:r>
          </a:p>
          <a:p>
            <a:r>
              <a:rPr lang="en-US" dirty="0"/>
              <a:t>The relationship between dialogic communication and participatory culture. </a:t>
            </a:r>
          </a:p>
          <a:p>
            <a:r>
              <a:rPr lang="en-US" dirty="0"/>
              <a:t>How creating memes can be a means to demonstrating one’s belonging to a particular community </a:t>
            </a:r>
            <a:r>
              <a:rPr lang="en-US" dirty="0" smtClean="0"/>
              <a:t>or </a:t>
            </a:r>
            <a:r>
              <a:rPr lang="en-US" dirty="0"/>
              <a:t>group. </a:t>
            </a:r>
            <a:endParaRPr lang="en-US" dirty="0" smtClean="0"/>
          </a:p>
          <a:p>
            <a:r>
              <a:rPr lang="en-US" dirty="0" err="1"/>
              <a:t>LOLCats</a:t>
            </a:r>
            <a:r>
              <a:rPr lang="en-US" dirty="0"/>
              <a:t> as an example of an affinity group. </a:t>
            </a:r>
            <a:endParaRPr lang="en-US" dirty="0" smtClean="0"/>
          </a:p>
          <a:p>
            <a:r>
              <a:rPr lang="en-US" dirty="0" smtClean="0"/>
              <a:t>What it means to go </a:t>
            </a:r>
            <a:r>
              <a:rPr lang="en-US" dirty="0" smtClean="0"/>
              <a:t>viral</a:t>
            </a:r>
            <a:endParaRPr lang="en-US" dirty="0"/>
          </a:p>
          <a:p>
            <a:endParaRPr lang="en-US" dirty="0"/>
          </a:p>
        </p:txBody>
      </p:sp>
    </p:spTree>
    <p:extLst>
      <p:ext uri="{BB962C8B-B14F-4D97-AF65-F5344CB8AC3E}">
        <p14:creationId xmlns:p14="http://schemas.microsoft.com/office/powerpoint/2010/main" val="112770335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7894"/>
            <a:ext cx="10515600" cy="1325563"/>
          </a:xfrm>
        </p:spPr>
        <p:style>
          <a:lnRef idx="2">
            <a:schemeClr val="accent2"/>
          </a:lnRef>
          <a:fillRef idx="1">
            <a:schemeClr val="lt1"/>
          </a:fillRef>
          <a:effectRef idx="0">
            <a:schemeClr val="accent2"/>
          </a:effectRef>
          <a:fontRef idx="minor">
            <a:schemeClr val="dk1"/>
          </a:fontRef>
        </p:style>
        <p:txBody>
          <a:bodyPr/>
          <a:lstStyle/>
          <a:p>
            <a:r>
              <a:rPr lang="en-US" dirty="0" smtClean="0"/>
              <a:t>For next week:</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en-US" u="sng" dirty="0" smtClean="0"/>
              <a:t>Next week’s class (July 19</a:t>
            </a:r>
            <a:r>
              <a:rPr lang="en-US" u="sng" baseline="30000" dirty="0" smtClean="0"/>
              <a:t>th</a:t>
            </a:r>
            <a:r>
              <a:rPr lang="en-US" u="sng" dirty="0" smtClean="0"/>
              <a:t>) will be in-class!</a:t>
            </a:r>
            <a:endParaRPr lang="en-US" u="sng" dirty="0"/>
          </a:p>
          <a:p>
            <a:r>
              <a:rPr lang="en-US" dirty="0"/>
              <a:t>Lecture </a:t>
            </a:r>
            <a:r>
              <a:rPr lang="en-US" dirty="0" smtClean="0"/>
              <a:t>topic will be </a:t>
            </a:r>
            <a:r>
              <a:rPr lang="en-US" dirty="0"/>
              <a:t>Social Media and Civic Engagement </a:t>
            </a:r>
            <a:r>
              <a:rPr lang="en-US" dirty="0" smtClean="0"/>
              <a:t>- material </a:t>
            </a:r>
            <a:r>
              <a:rPr lang="en-US" dirty="0"/>
              <a:t>will be made available online and must be read before </a:t>
            </a:r>
            <a:r>
              <a:rPr lang="en-US" dirty="0" smtClean="0"/>
              <a:t>class</a:t>
            </a:r>
          </a:p>
          <a:p>
            <a:r>
              <a:rPr lang="en-US" dirty="0" smtClean="0"/>
              <a:t>Ensure you post one tweet and two replies on Twitter before our next meeting on the topic of Internet Cultures</a:t>
            </a:r>
          </a:p>
        </p:txBody>
      </p:sp>
    </p:spTree>
    <p:extLst>
      <p:ext uri="{BB962C8B-B14F-4D97-AF65-F5344CB8AC3E}">
        <p14:creationId xmlns:p14="http://schemas.microsoft.com/office/powerpoint/2010/main" val="11386989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24884</TotalTime>
  <Words>3872</Words>
  <Application>Microsoft Macintosh PowerPoint</Application>
  <PresentationFormat>Widescreen</PresentationFormat>
  <Paragraphs>185</Paragraphs>
  <Slides>36</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Calibri</vt:lpstr>
      <vt:lpstr>Calibri Light</vt:lpstr>
      <vt:lpstr>Arial</vt:lpstr>
      <vt:lpstr>Office Theme</vt:lpstr>
      <vt:lpstr>INC300 Week 8  Community: Internet Cultures</vt:lpstr>
      <vt:lpstr>Today’s Agenda</vt:lpstr>
      <vt:lpstr>Lecture 8: Community – Internet Cultures</vt:lpstr>
      <vt:lpstr>Week 7 and Mini-Lesson #2 Recap</vt:lpstr>
      <vt:lpstr>Review: Monologic vs. Dialogic Transmission </vt:lpstr>
      <vt:lpstr>Review: Monologic vs. Dialogic Transmission </vt:lpstr>
      <vt:lpstr>Participatory Culture </vt:lpstr>
      <vt:lpstr>Participatory Culture </vt:lpstr>
      <vt:lpstr>Participatory Culture </vt:lpstr>
      <vt:lpstr>Participatory Culture </vt:lpstr>
      <vt:lpstr>Example: YouTube as a website of Participatory Culture </vt:lpstr>
      <vt:lpstr>Example: YouTube as a website of Participatory Culture </vt:lpstr>
      <vt:lpstr>Example: YouTube as a website of Participatory Culture </vt:lpstr>
      <vt:lpstr>Example: YouTube as a form of Participatory Culture </vt:lpstr>
      <vt:lpstr>Example: YouTube as a website of Participatory Culture </vt:lpstr>
      <vt:lpstr>Participatory Culture </vt:lpstr>
      <vt:lpstr>Internet Memes as a form of Participatory Culture </vt:lpstr>
      <vt:lpstr>Internet Memes as a Form of Participatory Culture </vt:lpstr>
      <vt:lpstr>Internet Memes as a Form of Participatory Culture </vt:lpstr>
      <vt:lpstr>Internet Memes as a Form of Participatory Culture </vt:lpstr>
      <vt:lpstr>Internet Memes as a Form of Participatory Culture </vt:lpstr>
      <vt:lpstr>Internet Memes as a Form of Participatory Culture </vt:lpstr>
      <vt:lpstr>Internet Memes as a Form of Participatory Culture </vt:lpstr>
      <vt:lpstr>Affinity Groups</vt:lpstr>
      <vt:lpstr>Affinity Groups</vt:lpstr>
      <vt:lpstr>Affinity Groups</vt:lpstr>
      <vt:lpstr>Affinity Groups</vt:lpstr>
      <vt:lpstr>Affinity Groups</vt:lpstr>
      <vt:lpstr>Going Viral</vt:lpstr>
      <vt:lpstr>Going Viral</vt:lpstr>
      <vt:lpstr>Going Viral</vt:lpstr>
      <vt:lpstr>#PlaneBae (July 3rd, 2018)</vt:lpstr>
      <vt:lpstr>#PlaneBae (July 3rd, 2018)</vt:lpstr>
      <vt:lpstr>#PlaneBae (July 3rd, 2018)</vt:lpstr>
      <vt:lpstr>Lecture 8: Community – Internet Cultures</vt:lpstr>
      <vt:lpstr>For next week:</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 200: Lecture 9</dc:title>
  <dc:creator>Microsoft Office User</dc:creator>
  <cp:lastModifiedBy>Microsoft Office User</cp:lastModifiedBy>
  <cp:revision>216</cp:revision>
  <dcterms:created xsi:type="dcterms:W3CDTF">2018-05-21T15:05:07Z</dcterms:created>
  <dcterms:modified xsi:type="dcterms:W3CDTF">2018-07-12T17:29:06Z</dcterms:modified>
</cp:coreProperties>
</file>